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0" r:id="rId3"/>
  </p:sldMasterIdLst>
  <p:notesMasterIdLst>
    <p:notesMasterId r:id="rId27"/>
  </p:notesMasterIdLst>
  <p:sldIdLst>
    <p:sldId id="260" r:id="rId4"/>
    <p:sldId id="291" r:id="rId5"/>
    <p:sldId id="293" r:id="rId6"/>
    <p:sldId id="294" r:id="rId7"/>
    <p:sldId id="30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96" r:id="rId17"/>
    <p:sldId id="297" r:id="rId18"/>
    <p:sldId id="298" r:id="rId19"/>
    <p:sldId id="299" r:id="rId20"/>
    <p:sldId id="300" r:id="rId21"/>
    <p:sldId id="302" r:id="rId22"/>
    <p:sldId id="303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21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734003855422344E-2"/>
          <c:y val="2.2383611853424606E-2"/>
          <c:w val="0.93600305228700353"/>
          <c:h val="0.73731614982899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ASTORIYA (NMZHK GRUPPA KOMPANIY)</c:v>
                </c:pt>
              </c:strCache>
            </c:strRef>
          </c:tx>
          <c:spPr>
            <a:ln w="31750">
              <a:solidFill>
                <a:srgbClr val="7030A0"/>
              </a:solidFill>
            </a:ln>
          </c:spPr>
          <c:marker>
            <c:symbol val="square"/>
            <c:size val="10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dLbl>
              <c:idx val="0"/>
              <c:layout>
                <c:manualLayout>
                  <c:x val="-4.2134831460674156E-2"/>
                  <c:y val="-2.2751326921878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325842696629185E-2"/>
                  <c:y val="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2134831460674156E-3"/>
                  <c:y val="-1.8201240681808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Sheet1!$B$2:$B$17</c:f>
              <c:numCache>
                <c:formatCode>#,##0.0;\-#,##0.0</c:formatCode>
                <c:ptCount val="16"/>
                <c:pt idx="0">
                  <c:v>6.8203589999999998</c:v>
                </c:pt>
                <c:pt idx="1">
                  <c:v>8.5092320000000008</c:v>
                </c:pt>
                <c:pt idx="3">
                  <c:v>6.8203589999999998</c:v>
                </c:pt>
                <c:pt idx="4">
                  <c:v>6.1819899999999999</c:v>
                </c:pt>
                <c:pt idx="5">
                  <c:v>6.6674949999999997</c:v>
                </c:pt>
                <c:pt idx="6">
                  <c:v>7.6765499999999998</c:v>
                </c:pt>
                <c:pt idx="7">
                  <c:v>7.7712500000000002</c:v>
                </c:pt>
                <c:pt idx="8">
                  <c:v>7.5354960000000002</c:v>
                </c:pt>
                <c:pt idx="9">
                  <c:v>7.9135970000000002</c:v>
                </c:pt>
                <c:pt idx="10">
                  <c:v>8.4913349999999994</c:v>
                </c:pt>
                <c:pt idx="11">
                  <c:v>8.3648690000000006</c:v>
                </c:pt>
                <c:pt idx="12">
                  <c:v>8.8012990000000002</c:v>
                </c:pt>
                <c:pt idx="13">
                  <c:v>7.9872480000000001</c:v>
                </c:pt>
                <c:pt idx="14">
                  <c:v>9.0477170000000005</c:v>
                </c:pt>
                <c:pt idx="15">
                  <c:v>8.5092320000000008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CALVE (UNILEVER)</c:v>
                </c:pt>
              </c:strCache>
            </c:strRef>
          </c:tx>
          <c:spPr>
            <a:ln w="31750">
              <a:solidFill>
                <a:srgbClr val="FFFF00"/>
              </a:solidFill>
            </a:ln>
          </c:spPr>
          <c:marker>
            <c:symbol val="square"/>
            <c:size val="1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dLbls>
            <c:dLbl>
              <c:idx val="0"/>
              <c:layout>
                <c:manualLayout>
                  <c:x val="-4.2134831460674156E-2"/>
                  <c:y val="-4.7777786535943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044943820224719E-3"/>
                  <c:y val="9.1005307687512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157303370786491E-2"/>
                  <c:y val="2.2751326921878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6.82539807656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Sheet1!$C$2:$C$17</c:f>
              <c:numCache>
                <c:formatCode>#,##0.0;\-#,##0.0</c:formatCode>
                <c:ptCount val="16"/>
                <c:pt idx="0">
                  <c:v>8.3947210000000005</c:v>
                </c:pt>
                <c:pt idx="1">
                  <c:v>6.8710889999999996</c:v>
                </c:pt>
                <c:pt idx="3">
                  <c:v>8.3947210000000005</c:v>
                </c:pt>
                <c:pt idx="4">
                  <c:v>8.0352049999999995</c:v>
                </c:pt>
                <c:pt idx="5">
                  <c:v>7.9413900000000002</c:v>
                </c:pt>
                <c:pt idx="6">
                  <c:v>8.0206890000000008</c:v>
                </c:pt>
                <c:pt idx="7">
                  <c:v>7.6399239999999997</c:v>
                </c:pt>
                <c:pt idx="8">
                  <c:v>7.3425240000000001</c:v>
                </c:pt>
                <c:pt idx="9">
                  <c:v>8.5090140000000005</c:v>
                </c:pt>
                <c:pt idx="10">
                  <c:v>7.9918889999999996</c:v>
                </c:pt>
                <c:pt idx="11">
                  <c:v>7.5434570000000001</c:v>
                </c:pt>
                <c:pt idx="12">
                  <c:v>6.8499980000000003</c:v>
                </c:pt>
                <c:pt idx="13">
                  <c:v>6.8556780000000002</c:v>
                </c:pt>
                <c:pt idx="14">
                  <c:v>6.2293149999999997</c:v>
                </c:pt>
                <c:pt idx="15">
                  <c:v>6.8710889999999996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DOLMIO (MARS)</c:v>
                </c:pt>
              </c:strCache>
            </c:strRef>
          </c:tx>
          <c:spPr>
            <a:ln w="31750">
              <a:solidFill>
                <a:schemeClr val="accent5">
                  <a:lumMod val="50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3539325842696631E-2"/>
                  <c:y val="-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089887640449437E-3"/>
                  <c:y val="-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752808988764071E-2"/>
                  <c:y val="1.365079615312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2135937361762361E-3"/>
                  <c:y val="-4.5502653843756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Sheet1!$D$2:$D$17</c:f>
              <c:numCache>
                <c:formatCode>#,##0.0;\-#,##0.0</c:formatCode>
                <c:ptCount val="16"/>
                <c:pt idx="0">
                  <c:v>8.2158479999999994</c:v>
                </c:pt>
                <c:pt idx="1">
                  <c:v>7.7343260000000003</c:v>
                </c:pt>
                <c:pt idx="3">
                  <c:v>8.2158479999999994</c:v>
                </c:pt>
                <c:pt idx="4">
                  <c:v>8.5369240000000008</c:v>
                </c:pt>
                <c:pt idx="5">
                  <c:v>6.9529209999999999</c:v>
                </c:pt>
                <c:pt idx="6">
                  <c:v>7.7016020000000003</c:v>
                </c:pt>
                <c:pt idx="7">
                  <c:v>6.5534999999999997</c:v>
                </c:pt>
                <c:pt idx="8">
                  <c:v>5.9252560000000001</c:v>
                </c:pt>
                <c:pt idx="9">
                  <c:v>6.259817</c:v>
                </c:pt>
                <c:pt idx="10">
                  <c:v>6.8431740000000003</c:v>
                </c:pt>
                <c:pt idx="11">
                  <c:v>6.674658</c:v>
                </c:pt>
                <c:pt idx="12">
                  <c:v>7.1027639999999996</c:v>
                </c:pt>
                <c:pt idx="13">
                  <c:v>8.8881920000000001</c:v>
                </c:pt>
                <c:pt idx="14">
                  <c:v>6.2089699999999999</c:v>
                </c:pt>
                <c:pt idx="15">
                  <c:v>7.7343260000000003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HEINZ (HEINZ CO.)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squar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3.5112359550561793E-2"/>
                  <c:y val="-3.867725576719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5112359550561772E-2"/>
                  <c:y val="-3.6402123075004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8089887640449437E-2"/>
                  <c:y val="-3.1851857690629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8089887640449437E-2"/>
                  <c:y val="-4.0952388459380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5280898876404393E-2"/>
                  <c:y val="2.730159230625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9494382022471909E-2"/>
                  <c:y val="4.0952388459380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5280898876404494E-2"/>
                  <c:y val="3.412699038281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Sheet1!$E$2:$E$17</c:f>
              <c:numCache>
                <c:formatCode>#,##0.0;\-#,##0.0</c:formatCode>
                <c:ptCount val="16"/>
                <c:pt idx="0">
                  <c:v>14.31053</c:v>
                </c:pt>
                <c:pt idx="1">
                  <c:v>12.284852000000001</c:v>
                </c:pt>
                <c:pt idx="3">
                  <c:v>14.31053</c:v>
                </c:pt>
                <c:pt idx="4">
                  <c:v>13.562734000000001</c:v>
                </c:pt>
                <c:pt idx="5">
                  <c:v>14.752399</c:v>
                </c:pt>
                <c:pt idx="6">
                  <c:v>13.878335999999999</c:v>
                </c:pt>
                <c:pt idx="7">
                  <c:v>14.866080999999999</c:v>
                </c:pt>
                <c:pt idx="8">
                  <c:v>16.603919999999999</c:v>
                </c:pt>
                <c:pt idx="9">
                  <c:v>14.162072999999999</c:v>
                </c:pt>
                <c:pt idx="10">
                  <c:v>12.557382</c:v>
                </c:pt>
                <c:pt idx="11">
                  <c:v>13.064863000000001</c:v>
                </c:pt>
                <c:pt idx="12">
                  <c:v>14.714202</c:v>
                </c:pt>
                <c:pt idx="13">
                  <c:v>15.135199999999999</c:v>
                </c:pt>
                <c:pt idx="14">
                  <c:v>13.706056999999999</c:v>
                </c:pt>
                <c:pt idx="15">
                  <c:v>12.284852000000001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KIKKOMAN (KIKKOMAN/JAPAN)</c:v>
                </c:pt>
              </c:strCache>
            </c:strRef>
          </c:tx>
          <c:spPr>
            <a:ln w="31750">
              <a:solidFill>
                <a:schemeClr val="accent6">
                  <a:lumMod val="75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07303370786516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089887640449437E-3"/>
                  <c:y val="-2.2753118364942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943820224719072E-2"/>
                  <c:y val="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235955056179775E-2"/>
                  <c:y val="3.6402123075004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449438202247191E-2"/>
                  <c:y val="3.4126990382817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1067526320445899E-2"/>
                  <c:y val="2.9576724998441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8.4269662921348312E-3"/>
                  <c:y val="2.5026459614065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6179775280898875E-3"/>
                  <c:y val="2.047619422969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2134831460674156E-3"/>
                  <c:y val="2.047619422969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4044943820224719E-3"/>
                  <c:y val="1.5925928845314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9.8314606741572007E-3"/>
                  <c:y val="2.275132692187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2640449438202144E-2"/>
                  <c:y val="2.047619422969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7.0224719101123594E-3"/>
                  <c:y val="2.730159230625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89887640449437E-3"/>
                  <c:y val="-1.8201061537502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44943820224719E-3"/>
                  <c:y val="6.8252189322569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Sheet1!$F$2:$F$17</c:f>
              <c:numCache>
                <c:formatCode>#,##0.0;\-#,##0.0</c:formatCode>
                <c:ptCount val="16"/>
                <c:pt idx="0">
                  <c:v>6.0973319999999998</c:v>
                </c:pt>
                <c:pt idx="1">
                  <c:v>4.7116170000000004</c:v>
                </c:pt>
                <c:pt idx="3">
                  <c:v>6.0973319999999998</c:v>
                </c:pt>
                <c:pt idx="4">
                  <c:v>5.7285469999999998</c:v>
                </c:pt>
                <c:pt idx="5">
                  <c:v>6.0234889999999996</c:v>
                </c:pt>
                <c:pt idx="6">
                  <c:v>5.2984220000000004</c:v>
                </c:pt>
                <c:pt idx="7">
                  <c:v>5.3866680000000002</c:v>
                </c:pt>
                <c:pt idx="8">
                  <c:v>5.1490159999999996</c:v>
                </c:pt>
                <c:pt idx="9">
                  <c:v>5.149235</c:v>
                </c:pt>
                <c:pt idx="10">
                  <c:v>4.8497019999999997</c:v>
                </c:pt>
                <c:pt idx="11">
                  <c:v>5.6930579999999997</c:v>
                </c:pt>
                <c:pt idx="12">
                  <c:v>4.8693609999999996</c:v>
                </c:pt>
                <c:pt idx="13">
                  <c:v>4.5090219999999999</c:v>
                </c:pt>
                <c:pt idx="14">
                  <c:v>5.4407189999999996</c:v>
                </c:pt>
                <c:pt idx="15">
                  <c:v>4.7116170000000004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MOYA SEMYA (HEINZ CO.)</c:v>
                </c:pt>
              </c:strCache>
            </c:strRef>
          </c:tx>
          <c:spPr>
            <a:ln w="31750">
              <a:solidFill>
                <a:srgbClr val="00B050"/>
              </a:solidFill>
            </a:ln>
          </c:spPr>
          <c:marker>
            <c:symbol val="square"/>
            <c:size val="1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4.49438202247191E-2"/>
                  <c:y val="1.5925749701008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059010882066708E-7"/>
                  <c:y val="-1.592592884531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056179775280896E-2"/>
                  <c:y val="1.137548431663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6179775280898875E-3"/>
                  <c:y val="-2.047619422969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4269662921348312E-3"/>
                  <c:y val="-2.275132692187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2471910112359602E-2"/>
                  <c:y val="-2.730159230625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94382022471909E-2"/>
                  <c:y val="-2.5026459614065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8089887640449437E-3"/>
                  <c:y val="-1.3650796153126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5280898876404494E-2"/>
                  <c:y val="-2.7301592306253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5280898876404494E-2"/>
                  <c:y val="-2.502645961406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3876404494381921E-2"/>
                  <c:y val="-3.1851857690629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6685393258426865E-2"/>
                  <c:y val="-3.1851857690629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5280898876404494E-2"/>
                  <c:y val="-3.1851857690629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5280898876404494E-2"/>
                  <c:y val="-2.9576904142747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Sheet1!$G$2:$G$17</c:f>
              <c:numCache>
                <c:formatCode>#,##0.0;\-#,##0.0</c:formatCode>
                <c:ptCount val="16"/>
                <c:pt idx="0">
                  <c:v>0.81689999999999996</c:v>
                </c:pt>
                <c:pt idx="1">
                  <c:v>0.69014699999999995</c:v>
                </c:pt>
                <c:pt idx="3">
                  <c:v>0.81689999999999996</c:v>
                </c:pt>
                <c:pt idx="4">
                  <c:v>0.76263499999999995</c:v>
                </c:pt>
                <c:pt idx="5">
                  <c:v>0.71571899999999999</c:v>
                </c:pt>
                <c:pt idx="6">
                  <c:v>0.71064000000000005</c:v>
                </c:pt>
                <c:pt idx="7">
                  <c:v>0.76044100000000003</c:v>
                </c:pt>
                <c:pt idx="8">
                  <c:v>0.77145399999999997</c:v>
                </c:pt>
                <c:pt idx="9">
                  <c:v>0.75528300000000004</c:v>
                </c:pt>
                <c:pt idx="10">
                  <c:v>0.69864599999999999</c:v>
                </c:pt>
                <c:pt idx="11">
                  <c:v>0.669817</c:v>
                </c:pt>
                <c:pt idx="12">
                  <c:v>0.68834200000000001</c:v>
                </c:pt>
                <c:pt idx="13">
                  <c:v>0.59120600000000001</c:v>
                </c:pt>
                <c:pt idx="14">
                  <c:v>0.65602800000000006</c:v>
                </c:pt>
                <c:pt idx="15">
                  <c:v>0.69014699999999995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MR.RICCO (NEFIS GROUP/KAZAN`)</c:v>
                </c:pt>
              </c:strCache>
            </c:strRef>
          </c:tx>
          <c:spPr>
            <a:ln w="31750">
              <a:solidFill>
                <a:schemeClr val="accent5">
                  <a:lumMod val="75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2134831460674156E-2"/>
                  <c:y val="2.27513269218788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044943820224719E-3"/>
                  <c:y val="1.592592884531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3707865168539297E-2"/>
                  <c:y val="-3.1852036834935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2.8089887640449437E-3"/>
                  <c:y val="4.5502653843756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Sheet1!$H$2:$H$17</c:f>
              <c:numCache>
                <c:formatCode>#,##0.0;\-#,##0.0</c:formatCode>
                <c:ptCount val="16"/>
                <c:pt idx="0">
                  <c:v>1.51379</c:v>
                </c:pt>
                <c:pt idx="1">
                  <c:v>2.2773940000000001</c:v>
                </c:pt>
                <c:pt idx="3">
                  <c:v>1.51379</c:v>
                </c:pt>
                <c:pt idx="4">
                  <c:v>1.0141309999999999</c:v>
                </c:pt>
                <c:pt idx="5">
                  <c:v>1.3008360000000001</c:v>
                </c:pt>
                <c:pt idx="6">
                  <c:v>1.9663349999999999</c:v>
                </c:pt>
                <c:pt idx="7">
                  <c:v>1.8008059999999999</c:v>
                </c:pt>
                <c:pt idx="8">
                  <c:v>2.394441</c:v>
                </c:pt>
                <c:pt idx="9">
                  <c:v>2.682566</c:v>
                </c:pt>
                <c:pt idx="10">
                  <c:v>3.0666030000000002</c:v>
                </c:pt>
                <c:pt idx="11">
                  <c:v>4.4013070000000001</c:v>
                </c:pt>
                <c:pt idx="12">
                  <c:v>3.3547400000000001</c:v>
                </c:pt>
                <c:pt idx="13">
                  <c:v>3.0443720000000001</c:v>
                </c:pt>
                <c:pt idx="14">
                  <c:v>2.9800589999999998</c:v>
                </c:pt>
                <c:pt idx="15">
                  <c:v>2.2773940000000001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PIKADOR (HEINZ CO.)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x"/>
            <c:size val="1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layout>
                <c:manualLayout>
                  <c:x val="-4.3539325842696631E-2"/>
                  <c:y val="2.27513269218780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44943820224719E-3"/>
                  <c:y val="1.137566346093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157303370786491E-2"/>
                  <c:y val="-6.82539807656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9.1005307687512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9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Sheet1!$I$2:$I$17</c:f>
              <c:numCache>
                <c:formatCode>#,##0.0;\-#,##0.0</c:formatCode>
                <c:ptCount val="16"/>
                <c:pt idx="0">
                  <c:v>1.07283</c:v>
                </c:pt>
                <c:pt idx="1">
                  <c:v>0.52926099999999998</c:v>
                </c:pt>
                <c:pt idx="3">
                  <c:v>1.07283</c:v>
                </c:pt>
                <c:pt idx="4">
                  <c:v>1.0656080000000001</c:v>
                </c:pt>
                <c:pt idx="5">
                  <c:v>1.065768</c:v>
                </c:pt>
                <c:pt idx="6">
                  <c:v>1.0200940000000001</c:v>
                </c:pt>
                <c:pt idx="7">
                  <c:v>0.90898100000000004</c:v>
                </c:pt>
                <c:pt idx="8">
                  <c:v>0.77406600000000003</c:v>
                </c:pt>
                <c:pt idx="9">
                  <c:v>0.65486699999999998</c:v>
                </c:pt>
                <c:pt idx="10">
                  <c:v>0.61460400000000004</c:v>
                </c:pt>
                <c:pt idx="11">
                  <c:v>0.57823500000000005</c:v>
                </c:pt>
                <c:pt idx="12">
                  <c:v>0.58355999999999997</c:v>
                </c:pt>
                <c:pt idx="13">
                  <c:v>0.55056099999999997</c:v>
                </c:pt>
                <c:pt idx="14">
                  <c:v>0.51958599999999999</c:v>
                </c:pt>
                <c:pt idx="15">
                  <c:v>0.52926099999999998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STEBEL BAMBUKA (SINKO GROUP/MOSKVA)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x"/>
            <c:size val="10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dLbls>
            <c:dLbl>
              <c:idx val="0"/>
              <c:layout>
                <c:manualLayout>
                  <c:x val="-4.0730337078651688E-2"/>
                  <c:y val="1.365079615312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592592884531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9157303370786491E-2"/>
                  <c:y val="-2.5026459614065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2134831460674156E-3"/>
                  <c:y val="-2.275132692187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9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Feb 2014</c:v>
                </c:pt>
                <c:pt idx="1">
                  <c:v>Feb 2015</c:v>
                </c:pt>
                <c:pt idx="3">
                  <c:v>Feb 2014</c:v>
                </c:pt>
                <c:pt idx="4">
                  <c:v>Mar 2014</c:v>
                </c:pt>
                <c:pt idx="5">
                  <c:v>Apr 2014</c:v>
                </c:pt>
                <c:pt idx="6">
                  <c:v>May 2014</c:v>
                </c:pt>
                <c:pt idx="7">
                  <c:v>Jun 2014</c:v>
                </c:pt>
                <c:pt idx="8">
                  <c:v>Jul 2014</c:v>
                </c:pt>
                <c:pt idx="9">
                  <c:v>Aug 2014</c:v>
                </c:pt>
                <c:pt idx="10">
                  <c:v>Sep 2014</c:v>
                </c:pt>
                <c:pt idx="11">
                  <c:v>Oct 2014</c:v>
                </c:pt>
                <c:pt idx="12">
                  <c:v>Nov 2014</c:v>
                </c:pt>
                <c:pt idx="13">
                  <c:v>Dec 2014</c:v>
                </c:pt>
                <c:pt idx="14">
                  <c:v>Jan 2015</c:v>
                </c:pt>
                <c:pt idx="15">
                  <c:v>Feb 2015</c:v>
                </c:pt>
              </c:strCache>
            </c:strRef>
          </c:cat>
          <c:val>
            <c:numRef>
              <c:f>Sheet1!$J$2:$J$17</c:f>
              <c:numCache>
                <c:formatCode>#,##0.0;\-#,##0.0</c:formatCode>
                <c:ptCount val="16"/>
                <c:pt idx="0">
                  <c:v>8.4585899999999992</c:v>
                </c:pt>
                <c:pt idx="1">
                  <c:v>9.0724459999999993</c:v>
                </c:pt>
                <c:pt idx="3">
                  <c:v>8.4585899999999992</c:v>
                </c:pt>
                <c:pt idx="4">
                  <c:v>8.719239</c:v>
                </c:pt>
                <c:pt idx="5">
                  <c:v>8.7887590000000007</c:v>
                </c:pt>
                <c:pt idx="6">
                  <c:v>8.3770319999999998</c:v>
                </c:pt>
                <c:pt idx="7">
                  <c:v>8.5439810000000005</c:v>
                </c:pt>
                <c:pt idx="8">
                  <c:v>7.804265</c:v>
                </c:pt>
                <c:pt idx="9">
                  <c:v>7.285768</c:v>
                </c:pt>
                <c:pt idx="10">
                  <c:v>7.8277570000000001</c:v>
                </c:pt>
                <c:pt idx="11">
                  <c:v>7.5606070000000001</c:v>
                </c:pt>
                <c:pt idx="12">
                  <c:v>8.2676739999999995</c:v>
                </c:pt>
                <c:pt idx="13">
                  <c:v>8.0461469999999995</c:v>
                </c:pt>
                <c:pt idx="14">
                  <c:v>8.5890299999999993</c:v>
                </c:pt>
                <c:pt idx="15">
                  <c:v>9.0724459999999993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367456"/>
        <c:axId val="116368016"/>
      </c:lineChart>
      <c:catAx>
        <c:axId val="11636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6368016"/>
        <c:crosses val="autoZero"/>
        <c:auto val="1"/>
        <c:lblAlgn val="ctr"/>
        <c:lblOffset val="100"/>
        <c:noMultiLvlLbl val="0"/>
      </c:catAx>
      <c:valAx>
        <c:axId val="116368016"/>
        <c:scaling>
          <c:orientation val="minMax"/>
          <c:max val="18"/>
          <c:min val="0"/>
        </c:scaling>
        <c:delete val="0"/>
        <c:axPos val="l"/>
        <c:numFmt formatCode="#,##0.0;\-#,##0.0" sourceLinked="1"/>
        <c:majorTickMark val="out"/>
        <c:minorTickMark val="none"/>
        <c:tickLblPos val="nextTo"/>
        <c:crossAx val="116367456"/>
        <c:crosses val="autoZero"/>
        <c:crossBetween val="between"/>
        <c:majorUnit val="2"/>
      </c:valAx>
    </c:plotArea>
    <c:legend>
      <c:legendPos val="b"/>
      <c:layout>
        <c:manualLayout>
          <c:xMode val="edge"/>
          <c:yMode val="edge"/>
          <c:x val="2.7233146067415729E-2"/>
          <c:y val="0.83455575436592588"/>
          <c:w val="0.86688202247191015"/>
          <c:h val="0.14269291871219608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CDA8-B931-4A96-B9F1-6D498D9BF3D8}" type="datetimeFigureOut">
              <a:rPr lang="ru-RU" smtClean="0"/>
              <a:t>09.10.2015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01EFF-61DF-4A8C-92C0-0E26051E5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2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178" y="8685257"/>
            <a:ext cx="2971207" cy="457272"/>
          </a:xfrm>
          <a:prstGeom prst="rect">
            <a:avLst/>
          </a:prstGeom>
          <a:ln/>
        </p:spPr>
        <p:txBody>
          <a:bodyPr/>
          <a:lstStyle/>
          <a:p>
            <a:fld id="{03DD0BC2-EB41-4516-86EA-63006C508638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2175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0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5.xml"/><Relationship Id="rId7" Type="http://schemas.openxmlformats.org/officeDocument/2006/relationships/oleObject" Target="../embeddings/oleObject3.bin"/><Relationship Id="rId2" Type="http://schemas.openxmlformats.org/officeDocument/2006/relationships/tags" Target="../tags/tag44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5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9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10"/>
          <p:cNvSpPr/>
          <p:nvPr userDrawn="1">
            <p:custDataLst>
              <p:tags r:id="rId3"/>
            </p:custDataLst>
          </p:nvPr>
        </p:nvSpPr>
        <p:spPr bwMode="auto">
          <a:xfrm>
            <a:off x="0" y="3573016"/>
            <a:ext cx="9144000" cy="2999901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82550"/>
          </a:sp3d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1412875"/>
            <a:ext cx="18002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29088" y="3005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Picture 13" descr="NewHZFSlogo Larg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679450"/>
            <a:ext cx="43926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8531" y="4158208"/>
            <a:ext cx="7246938" cy="1143000"/>
          </a:xfrm>
        </p:spPr>
        <p:txBody>
          <a:bodyPr lIns="90488" rIns="90488" anchor="ctr"/>
          <a:lstStyle>
            <a:lvl1pPr algn="ctr">
              <a:defRPr sz="39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8531" y="5373216"/>
            <a:ext cx="7246938" cy="114347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7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A099F-57B8-42BA-96C5-E7CBBE305E10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A815C-CDF5-49DF-AC4A-926388902B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94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32588" y="0"/>
            <a:ext cx="2087562" cy="6381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11875" cy="6381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9CB45-D0A2-4031-AE8F-3A86CF028BC8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C3A24-DE23-476D-935E-14B7ADC10E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4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1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82550"/>
          </a:sp3d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Picture 18" descr="NewHZFSlogo Large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450"/>
            <a:ext cx="12954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234950"/>
            <a:ext cx="8793162" cy="288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82725" y="1990725"/>
            <a:ext cx="4389438" cy="124777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7" name="Rectangle 280"/>
          <p:cNvSpPr>
            <a:spLocks noGrp="1" noChangeArrowheads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75014C-59DF-409F-994E-397E17325A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think-cell Slide" r:id="rId8" imgW="0" imgH="0" progId="TCLayout.ActiveDocument.1">
                  <p:embed/>
                </p:oleObj>
              </mc:Choice>
              <mc:Fallback>
                <p:oleObj name="think-cell Slide" r:id="rId8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10"/>
          <p:cNvSpPr/>
          <p:nvPr userDrawn="1">
            <p:custDataLst>
              <p:tags r:id="rId3"/>
            </p:custDataLst>
          </p:nvPr>
        </p:nvSpPr>
        <p:spPr bwMode="auto">
          <a:xfrm>
            <a:off x="0" y="3573016"/>
            <a:ext cx="9144000" cy="2999901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82550"/>
          </a:sp3d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1412875"/>
            <a:ext cx="18002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29088" y="3005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</a:endParaRPr>
          </a:p>
        </p:txBody>
      </p:sp>
      <p:pic>
        <p:nvPicPr>
          <p:cNvPr id="8" name="Picture 13" descr="NewHZFSlogo Larg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679450"/>
            <a:ext cx="43926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48531" y="4158208"/>
            <a:ext cx="7246938" cy="1143000"/>
          </a:xfrm>
        </p:spPr>
        <p:txBody>
          <a:bodyPr lIns="90488" rIns="90488" anchor="ctr"/>
          <a:lstStyle>
            <a:lvl1pPr algn="ctr">
              <a:defRPr sz="39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8531" y="5373216"/>
            <a:ext cx="7246938" cy="114347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051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932FA-A05C-4F40-991A-9213788A9E3D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B6F2-FB5C-4CA4-B6AE-F35509B37B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1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4DD6C-5208-45E6-A7D3-8D34863CF596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E400-9E56-480F-A12D-A5CDB7F18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2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98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125538"/>
            <a:ext cx="4100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4B03F-C2D5-4E84-8CF8-C45B30AB0B95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D41AB-86AF-47A5-808D-159FE0589B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19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5370D-6E01-4A57-A47B-F4DDC21293FE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826A6-C36F-4CD2-AC9C-B2DC4E9EAD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965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7A2C-1C6D-42A0-A2EA-073F8FF03A74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9754-97FD-4A1F-96FD-709719C290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543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F1A6-BC9D-4276-9A98-B085722D5B90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B196-DE12-4916-BA16-646563E7E8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8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7235D-557F-4880-991F-D69812063914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5929C-67C5-4FD2-A53B-5F04B72F59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640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C24-3AC5-4067-A26A-057CE4AB44DF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6D4CF-C79E-454C-BEF9-11A00F3D86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443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B87D4-40EF-4380-8729-9DDF1B74135B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7BEB0-5568-449B-BB66-96A90A098A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102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E05D-AB5B-43B9-83C5-256ACC9E071C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99F57-614F-49F0-AF12-1672F648CF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75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32588" y="0"/>
            <a:ext cx="2087562" cy="6381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11875" cy="6381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77E6A-B231-4AE4-B863-704A67CF1B25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29AD-1684-4864-8A24-DB40B0AF30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758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 txBox="1">
            <a:spLocks noChangeArrowheads="1"/>
          </p:cNvSpPr>
          <p:nvPr/>
        </p:nvSpPr>
        <p:spPr bwMode="auto">
          <a:xfrm>
            <a:off x="0" y="35528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240" tIns="0" rIns="457200" bIns="0"/>
          <a:lstStyle>
            <a:lvl1pPr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tabLst>
                <a:tab pos="2628900" algn="l"/>
              </a:tabLs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ct val="45000"/>
              </a:spcBef>
              <a:buClr>
                <a:srgbClr val="FF0000"/>
              </a:buClr>
              <a:buFont typeface="Wingdings" pitchFamily="-96" charset="2"/>
              <a:buNone/>
              <a:defRPr/>
            </a:pPr>
            <a:r>
              <a:rPr lang="en-US" sz="1800" b="0" smtClean="0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6832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3171825"/>
            <a:ext cx="9140825" cy="412750"/>
          </a:xfrm>
        </p:spPr>
        <p:txBody>
          <a:bodyPr lIns="777240">
            <a:normAutofit/>
          </a:bodyPr>
          <a:lstStyle>
            <a:lvl1pPr>
              <a:defRPr sz="3200" b="0" i="0" baseline="0">
                <a:solidFill>
                  <a:srgbClr val="CC0000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832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38575"/>
            <a:ext cx="9144000" cy="304800"/>
          </a:xfrm>
        </p:spPr>
        <p:txBody>
          <a:bodyPr>
            <a:normAutofit/>
          </a:bodyPr>
          <a:lstStyle>
            <a:lvl1pPr marL="0" indent="0">
              <a:buFont typeface="Wingdings" pitchFamily="-96" charset="2"/>
              <a:buNone/>
              <a:defRPr sz="1800" b="0" i="0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5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red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589520" cy="895351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E60C00"/>
              </a:buClr>
              <a:defRPr/>
            </a:lvl1pPr>
            <a:lvl2pPr>
              <a:buClr>
                <a:srgbClr val="E60C00"/>
              </a:buClr>
              <a:defRPr/>
            </a:lvl2pPr>
            <a:lvl3pPr>
              <a:buClr>
                <a:srgbClr val="E60C00"/>
              </a:buClr>
              <a:defRPr/>
            </a:lvl3pPr>
            <a:lvl4pPr>
              <a:buClr>
                <a:srgbClr val="E60C00"/>
              </a:buClr>
              <a:defRPr/>
            </a:lvl4pPr>
            <a:lvl5pPr>
              <a:buClr>
                <a:srgbClr val="E60C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34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589520" cy="895351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E60C00"/>
              </a:buClr>
              <a:defRPr/>
            </a:lvl1pPr>
            <a:lvl2pPr>
              <a:buClr>
                <a:srgbClr val="E60C00"/>
              </a:buClr>
              <a:defRPr/>
            </a:lvl2pPr>
            <a:lvl3pPr>
              <a:buClr>
                <a:srgbClr val="E60C00"/>
              </a:buClr>
              <a:defRPr/>
            </a:lvl3pPr>
            <a:lvl4pPr>
              <a:buClr>
                <a:srgbClr val="E60C00"/>
              </a:buClr>
              <a:defRPr/>
            </a:lvl4pPr>
            <a:lvl5pPr>
              <a:buClr>
                <a:srgbClr val="E60C0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44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nz_visionValues_section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0"/>
            <a:ext cx="7553325" cy="1123950"/>
          </a:xfrm>
        </p:spPr>
        <p:txBody>
          <a:bodyPr lIns="777240"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36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nz_visionValues_section_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0"/>
            <a:ext cx="7553325" cy="1123950"/>
          </a:xfrm>
        </p:spPr>
        <p:txBody>
          <a:bodyPr lIns="777240"/>
          <a:lstStyle>
            <a:lvl1pPr>
              <a:defRPr>
                <a:solidFill>
                  <a:srgbClr val="1673B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9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E60C00"/>
              </a:buClr>
              <a:buNone/>
              <a:defRPr/>
            </a:lvl1pPr>
            <a:lvl2pPr>
              <a:buClr>
                <a:srgbClr val="1673B0"/>
              </a:buClr>
              <a:defRPr/>
            </a:lvl2pPr>
            <a:lvl3pPr>
              <a:buClr>
                <a:srgbClr val="1673B0"/>
              </a:buClr>
              <a:defRPr/>
            </a:lvl3pPr>
            <a:lvl4pPr>
              <a:buClr>
                <a:srgbClr val="1673B0"/>
              </a:buClr>
              <a:defRPr/>
            </a:lvl4pPr>
            <a:lvl5pPr>
              <a:buClr>
                <a:srgbClr val="1673B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6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748E-B5CF-4DFF-9803-F218F1453CB9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28701-5687-4210-B29B-2F9A87E9AC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42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blue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1673B0"/>
              </a:buClr>
              <a:defRPr/>
            </a:lvl1pPr>
            <a:lvl2pPr>
              <a:buClr>
                <a:srgbClr val="1673B0"/>
              </a:buClr>
              <a:defRPr/>
            </a:lvl2pPr>
            <a:lvl3pPr>
              <a:buClr>
                <a:srgbClr val="1673B0"/>
              </a:buClr>
              <a:defRPr/>
            </a:lvl3pPr>
            <a:lvl4pPr>
              <a:buClr>
                <a:srgbClr val="1673B0"/>
              </a:buClr>
              <a:defRPr/>
            </a:lvl4pPr>
            <a:lvl5pPr>
              <a:buClr>
                <a:srgbClr val="1673B0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95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nz_visionValues_section_gre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0"/>
            <a:ext cx="7553325" cy="1123950"/>
          </a:xfrm>
        </p:spPr>
        <p:txBody>
          <a:bodyPr lIns="777240"/>
          <a:lstStyle>
            <a:lvl1pPr>
              <a:defRPr>
                <a:solidFill>
                  <a:srgbClr val="78AD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56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gre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78AD3B"/>
              </a:buClr>
              <a:defRPr/>
            </a:lvl1pPr>
            <a:lvl2pPr>
              <a:buClr>
                <a:srgbClr val="78AD3B"/>
              </a:buClr>
              <a:defRPr/>
            </a:lvl2pPr>
            <a:lvl3pPr>
              <a:buClr>
                <a:srgbClr val="78AD3B"/>
              </a:buClr>
              <a:defRPr/>
            </a:lvl3pPr>
            <a:lvl4pPr>
              <a:buClr>
                <a:srgbClr val="78AD3B"/>
              </a:buClr>
              <a:defRPr/>
            </a:lvl4pPr>
            <a:lvl5pPr>
              <a:buClr>
                <a:srgbClr val="78AD3B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0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green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78AD3B"/>
              </a:buClr>
              <a:defRPr/>
            </a:lvl1pPr>
            <a:lvl2pPr>
              <a:buClr>
                <a:srgbClr val="78AD3B"/>
              </a:buClr>
              <a:defRPr/>
            </a:lvl2pPr>
            <a:lvl3pPr>
              <a:buClr>
                <a:srgbClr val="78AD3B"/>
              </a:buClr>
              <a:defRPr/>
            </a:lvl3pPr>
            <a:lvl4pPr>
              <a:buClr>
                <a:srgbClr val="78AD3B"/>
              </a:buClr>
              <a:defRPr/>
            </a:lvl4pPr>
            <a:lvl5pPr>
              <a:buClr>
                <a:srgbClr val="78AD3B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7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nz_visionValues_section_o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0"/>
            <a:ext cx="7553325" cy="1123950"/>
          </a:xfrm>
        </p:spPr>
        <p:txBody>
          <a:bodyPr lIns="777240"/>
          <a:lstStyle>
            <a:lvl1pPr>
              <a:defRPr>
                <a:solidFill>
                  <a:srgbClr val="EC942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804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o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EC942A"/>
              </a:buClr>
              <a:defRPr/>
            </a:lvl1pPr>
            <a:lvl2pPr>
              <a:buClr>
                <a:srgbClr val="EC942A"/>
              </a:buClr>
              <a:defRPr/>
            </a:lvl2pPr>
            <a:lvl3pPr>
              <a:buClr>
                <a:srgbClr val="EC942A"/>
              </a:buClr>
              <a:defRPr/>
            </a:lvl3pPr>
            <a:lvl4pPr>
              <a:buClr>
                <a:srgbClr val="EC942A"/>
              </a:buClr>
              <a:defRPr/>
            </a:lvl4pPr>
            <a:lvl5pPr>
              <a:buClr>
                <a:srgbClr val="EC942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947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orange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EC942A"/>
              </a:buClr>
              <a:defRPr/>
            </a:lvl1pPr>
            <a:lvl2pPr>
              <a:buClr>
                <a:srgbClr val="EC942A"/>
              </a:buClr>
              <a:defRPr/>
            </a:lvl2pPr>
            <a:lvl3pPr>
              <a:buClr>
                <a:srgbClr val="EC942A"/>
              </a:buClr>
              <a:defRPr/>
            </a:lvl3pPr>
            <a:lvl4pPr>
              <a:buClr>
                <a:srgbClr val="EC942A"/>
              </a:buClr>
              <a:defRPr/>
            </a:lvl4pPr>
            <a:lvl5pPr>
              <a:buClr>
                <a:srgbClr val="EC942A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72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nz_visionValues_section_pur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1250"/>
            <a:ext cx="7553325" cy="1123950"/>
          </a:xfrm>
        </p:spPr>
        <p:txBody>
          <a:bodyPr lIns="777240"/>
          <a:lstStyle>
            <a:lvl1pPr>
              <a:defRPr>
                <a:solidFill>
                  <a:srgbClr val="970F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7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pur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970F75"/>
              </a:buClr>
              <a:defRPr/>
            </a:lvl1pPr>
            <a:lvl2pPr>
              <a:buClr>
                <a:srgbClr val="970F75"/>
              </a:buClr>
              <a:defRPr/>
            </a:lvl2pPr>
            <a:lvl3pPr>
              <a:buClr>
                <a:srgbClr val="970F75"/>
              </a:buClr>
              <a:defRPr/>
            </a:lvl3pPr>
            <a:lvl4pPr>
              <a:buClr>
                <a:srgbClr val="970F75"/>
              </a:buClr>
              <a:defRPr/>
            </a:lvl4pPr>
            <a:lvl5pPr>
              <a:buClr>
                <a:srgbClr val="970F75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02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nz_visionValues_lower_purple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7589520" cy="885826"/>
          </a:xfrm>
        </p:spPr>
        <p:txBody>
          <a:bodyPr rIns="0"/>
          <a:lstStyle>
            <a:lvl1pPr algn="l">
              <a:defRPr b="0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949"/>
            <a:ext cx="9144000" cy="5267325"/>
          </a:xfrm>
        </p:spPr>
        <p:txBody>
          <a:bodyPr bIns="228600">
            <a:normAutofit/>
          </a:bodyPr>
          <a:lstStyle>
            <a:lvl1pPr>
              <a:buClr>
                <a:srgbClr val="970F75"/>
              </a:buClr>
              <a:defRPr/>
            </a:lvl1pPr>
            <a:lvl2pPr>
              <a:buClr>
                <a:srgbClr val="970F75"/>
              </a:buClr>
              <a:defRPr/>
            </a:lvl2pPr>
            <a:lvl3pPr>
              <a:buClr>
                <a:srgbClr val="970F75"/>
              </a:buClr>
              <a:defRPr/>
            </a:lvl3pPr>
            <a:lvl4pPr>
              <a:buClr>
                <a:srgbClr val="970F75"/>
              </a:buClr>
              <a:defRPr/>
            </a:lvl4pPr>
            <a:lvl5pPr>
              <a:buClr>
                <a:srgbClr val="970F75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4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98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125538"/>
            <a:ext cx="4100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C05BA-9298-4753-A982-4FA8E229BEEF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F6E7B-FDA3-4407-81EC-37D50F1C4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88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34925" y="6470650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BCD0A4-5E3D-428C-92EE-27EA512608B2}" type="datetime5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9-Oct-15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2700338" y="6470650"/>
            <a:ext cx="381635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  <a:cs typeface="Arial" charset="0"/>
              </a:rPr>
              <a:t>Confidential  ©  H.J. Heinz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877050" y="6470650"/>
            <a:ext cx="19431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7C507-E8A4-46AD-AD31-20E8F39B0627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28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34925" y="6470650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4DD6C-5208-45E6-A7D3-8D34863CF596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2700338" y="6470650"/>
            <a:ext cx="381635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877050" y="6470650"/>
            <a:ext cx="19431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E400-9E56-480F-A12D-A5CDB7F18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25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34925" y="6470650"/>
            <a:ext cx="21336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F1A6-BC9D-4276-9A98-B085722D5B90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2700338" y="6470650"/>
            <a:ext cx="381635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877050" y="6470650"/>
            <a:ext cx="19431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B196-DE12-4916-BA16-646563E7E8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8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DE6E8-E0D1-4232-822F-0CAA68CF2201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542D-9AB9-4F02-A64A-A60DF5883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9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D1FB3-423F-41AA-9094-46DE76E586BA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D0064-240E-4EA8-ABEB-6560274EE2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4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74B47-0CCE-42A6-9EF4-1AFB2DF83BDD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849EE-3D07-4B9A-A161-55DE9578DF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8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094B-8B8C-4BCE-8547-7264D56C84B1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CD26-5DAA-4DFF-A7D0-14B9EC8752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05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6E39-6BD3-4706-9D02-B72EAA87A38B}" type="datetime5">
              <a:rPr lang="en-GB"/>
              <a:pPr>
                <a:defRPr/>
              </a:pPr>
              <a:t>9-Oct-15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19ED3-39C3-4CE9-854A-EE286098E5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5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Relationship Id="rId22" Type="http://schemas.openxmlformats.org/officeDocument/2006/relationships/tags" Target="../tags/tag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4.vml"/><Relationship Id="rId18" Type="http://schemas.openxmlformats.org/officeDocument/2006/relationships/tags" Target="../tags/tag52.xml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5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51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4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5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8.xml"/><Relationship Id="rId22" Type="http://schemas.openxmlformats.org/officeDocument/2006/relationships/oleObject" Target="../embeddings/oleObject4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2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think-cell Slide" r:id="rId23" imgW="360" imgH="360" progId="TCLayout.ActiveDocument.1">
                  <p:embed/>
                </p:oleObj>
              </mc:Choice>
              <mc:Fallback>
                <p:oleObj name="think-cell Slide" r:id="rId2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hoek 11"/>
          <p:cNvSpPr/>
          <p:nvPr>
            <p:custDataLst>
              <p:tags r:id="rId16"/>
            </p:custDataLst>
          </p:nvPr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82550"/>
          </a:sp3d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8313" y="1125538"/>
            <a:ext cx="8351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9" name="Rectangle 4"/>
          <p:cNvSpPr>
            <a:spLocks noGrp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68313" y="0"/>
            <a:ext cx="71993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4450" rIns="18000" bIns="44450" numCol="1" anchor="b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  <p:custDataLst>
              <p:tags r:id="rId19"/>
            </p:custDataLst>
          </p:nvPr>
        </p:nvSpPr>
        <p:spPr bwMode="auto">
          <a:xfrm>
            <a:off x="34925" y="6470650"/>
            <a:ext cx="21336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solidFill>
                  <a:srgbClr val="80808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A9970D-D08F-4991-A706-5FE32E276AF0}" type="datetime5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9-Oct-15</a:t>
            </a:fld>
            <a:endParaRPr lang="en-GB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  <p:custDataLst>
              <p:tags r:id="rId20"/>
            </p:custDataLst>
          </p:nvPr>
        </p:nvSpPr>
        <p:spPr bwMode="auto">
          <a:xfrm>
            <a:off x="2700338" y="6470650"/>
            <a:ext cx="3816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80808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  <p:custDataLst>
              <p:tags r:id="rId21"/>
            </p:custDataLst>
          </p:nvPr>
        </p:nvSpPr>
        <p:spPr bwMode="auto">
          <a:xfrm>
            <a:off x="6877050" y="6470650"/>
            <a:ext cx="19431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808080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E96E24-BEF2-4B00-B070-FBD13812C331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  <p:pic>
        <p:nvPicPr>
          <p:cNvPr id="8203" name="Picture 18" descr="NewHZFSlogo Large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450"/>
            <a:ext cx="12954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2pPr>
      <a:lvl3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3pPr>
      <a:lvl4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4pPr>
      <a:lvl5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5pPr>
      <a:lvl6pPr marL="4572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6pPr>
      <a:lvl7pPr marL="9144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7pPr>
      <a:lvl8pPr marL="13716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8pPr>
      <a:lvl9pPr marL="18288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9pPr>
    </p:titleStyle>
    <p:bodyStyle>
      <a:lvl1pPr marL="268288" indent="-268288" algn="l" defTabSz="762000" rtl="0" eaLnBrk="0" fontAlgn="base" hangingPunct="0">
        <a:spcBef>
          <a:spcPct val="20000"/>
        </a:spcBef>
        <a:spcAft>
          <a:spcPct val="0"/>
        </a:spcAft>
        <a:buClr>
          <a:srgbClr val="EA0000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9875" algn="l" defTabSz="762000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076325" indent="-179388" algn="l" defTabSz="762000" rtl="0" eaLnBrk="0" fontAlgn="base" hangingPunct="0">
        <a:spcBef>
          <a:spcPct val="20000"/>
        </a:spcBef>
        <a:spcAft>
          <a:spcPct val="0"/>
        </a:spcAft>
        <a:buSzPct val="100000"/>
        <a:buFont typeface="Arial" charset="0"/>
        <a:buChar char="−"/>
        <a:defRPr sz="1400">
          <a:solidFill>
            <a:schemeClr val="tx1"/>
          </a:solidFill>
          <a:latin typeface="+mn-lt"/>
        </a:defRPr>
      </a:lvl3pPr>
      <a:lvl4pPr marL="1433513" indent="-177800" algn="l" defTabSz="762000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17907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5pPr>
      <a:lvl6pPr marL="22479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6pPr>
      <a:lvl7pPr marL="27051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7pPr>
      <a:lvl8pPr marL="31623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8pPr>
      <a:lvl9pPr marL="36195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2" hidden="1"/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think-cell Slide" r:id="rId22" imgW="360" imgH="360" progId="TCLayout.ActiveDocument.1">
                  <p:embed/>
                </p:oleObj>
              </mc:Choice>
              <mc:Fallback>
                <p:oleObj name="think-cell Slide" r:id="rId22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hoek 11"/>
          <p:cNvSpPr/>
          <p:nvPr userDrawn="1">
            <p:custDataLst>
              <p:tags r:id="rId15"/>
            </p:custDataLst>
          </p:nvPr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82550"/>
          </a:sp3d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468313" y="1125538"/>
            <a:ext cx="8351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1" name="Rectangle 4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468313" y="0"/>
            <a:ext cx="71993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4450" rIns="18000" bIns="44450" numCol="1" anchor="b" anchorCtr="0" compatLnSpc="1">
            <a:prstTxWarp prst="textNoShape">
              <a:avLst/>
            </a:prstTxWarp>
          </a:bodyPr>
          <a:lstStyle/>
          <a:p>
            <a:pPr lvl="0"/>
            <a:endParaRPr lang="nl-NL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34925" y="6470650"/>
            <a:ext cx="21336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solidFill>
                  <a:srgbClr val="80808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ABD2F2-A367-45D3-AFDE-E4BECFBCD305}" type="datetime5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9-Oct-15</a:t>
            </a:fld>
            <a:endParaRPr lang="en-GB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2700338" y="6470650"/>
            <a:ext cx="38163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808080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  ©  H.J. Heinz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877050" y="6470650"/>
            <a:ext cx="19431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rgbClr val="80808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DC9CA-1F98-42EC-82E2-86A51326137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  <p:pic>
        <p:nvPicPr>
          <p:cNvPr id="1035" name="Picture 18" descr="NewHZFSlogo Large"/>
          <p:cNvPicPr>
            <a:picLocks noChangeAspect="1" noChangeArrowheads="1"/>
          </p:cNvPicPr>
          <p:nvPr userDrawn="1">
            <p:custDataLst>
              <p:tags r:id="rId21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44450"/>
            <a:ext cx="12954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2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2pPr>
      <a:lvl3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3pPr>
      <a:lvl4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4pPr>
      <a:lvl5pPr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Calibri" pitchFamily="34" charset="0"/>
        </a:defRPr>
      </a:lvl5pPr>
      <a:lvl6pPr marL="4572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6pPr>
      <a:lvl7pPr marL="9144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7pPr>
      <a:lvl8pPr marL="13716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8pPr>
      <a:lvl9pPr marL="1828800" algn="l" defTabSz="7620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Calibri" pitchFamily="34" charset="0"/>
        </a:defRPr>
      </a:lvl9pPr>
    </p:titleStyle>
    <p:bodyStyle>
      <a:lvl1pPr marL="268288" indent="-268288" algn="l" defTabSz="762000" rtl="0" eaLnBrk="0" fontAlgn="base" hangingPunct="0">
        <a:spcBef>
          <a:spcPct val="20000"/>
        </a:spcBef>
        <a:spcAft>
          <a:spcPct val="0"/>
        </a:spcAft>
        <a:buClr>
          <a:srgbClr val="EA0000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9875" algn="l" defTabSz="762000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076325" indent="-179388" algn="l" defTabSz="762000" rtl="0" eaLnBrk="0" fontAlgn="base" hangingPunct="0">
        <a:spcBef>
          <a:spcPct val="20000"/>
        </a:spcBef>
        <a:spcAft>
          <a:spcPct val="0"/>
        </a:spcAft>
        <a:buSzPct val="100000"/>
        <a:buFont typeface="Arial" charset="0"/>
        <a:buChar char="−"/>
        <a:defRPr sz="1400">
          <a:solidFill>
            <a:schemeClr val="tx1"/>
          </a:solidFill>
          <a:latin typeface="+mn-lt"/>
        </a:defRPr>
      </a:lvl3pPr>
      <a:lvl4pPr marL="1433513" indent="-177800" algn="l" defTabSz="762000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17907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5pPr>
      <a:lvl6pPr marL="22479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6pPr>
      <a:lvl7pPr marL="27051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7pPr>
      <a:lvl8pPr marL="31623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8pPr>
      <a:lvl9pPr marL="3619500" indent="-1778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hnz_visionValues_lower_red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5533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0" rIns="45720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2395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240" tIns="320040" rIns="457200" bIns="457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9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9" r:id="rId18"/>
    <p:sldLayoutId id="2147483720" r:id="rId1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60C00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60C00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60C00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60C00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tabLst>
          <a:tab pos="2628900" algn="l"/>
        </a:tabLst>
        <a:defRPr sz="2200" b="1">
          <a:solidFill>
            <a:srgbClr val="6B6B6B"/>
          </a:solidFill>
          <a:latin typeface="+mn-lt"/>
          <a:ea typeface="+mn-ea"/>
          <a:cs typeface="+mn-cs"/>
        </a:defRPr>
      </a:lvl1pPr>
      <a:lvl2pPr marL="628650" indent="-180975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lr>
          <a:srgbClr val="E60C00"/>
        </a:buClr>
        <a:buChar char="•"/>
        <a:tabLst>
          <a:tab pos="2628900" algn="l"/>
        </a:tabLst>
        <a:defRPr sz="2000">
          <a:solidFill>
            <a:srgbClr val="6B6B6B"/>
          </a:solidFill>
          <a:latin typeface="+mn-lt"/>
        </a:defRPr>
      </a:lvl2pPr>
      <a:lvl3pPr marL="1085850" indent="-173038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lr>
          <a:srgbClr val="E60C00"/>
        </a:buClr>
        <a:buFont typeface="Arial" charset="0"/>
        <a:buChar char="»"/>
        <a:tabLst>
          <a:tab pos="2628900" algn="l"/>
        </a:tabLst>
        <a:defRPr>
          <a:solidFill>
            <a:srgbClr val="6B6B6B"/>
          </a:solidFill>
          <a:latin typeface="+mn-lt"/>
        </a:defRPr>
      </a:lvl3pPr>
      <a:lvl4pPr marL="15430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2" charset="2"/>
        <a:buChar char="§"/>
        <a:tabLst>
          <a:tab pos="2628900" algn="l"/>
        </a:tabLst>
        <a:defRPr sz="1600">
          <a:solidFill>
            <a:srgbClr val="6B6B6B"/>
          </a:solidFill>
          <a:latin typeface="+mn-lt"/>
        </a:defRPr>
      </a:lvl4pPr>
      <a:lvl5pPr marL="20002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2" charset="2"/>
        <a:buChar char="ü"/>
        <a:tabLst>
          <a:tab pos="2628900" algn="l"/>
        </a:tabLst>
        <a:defRPr sz="1400">
          <a:solidFill>
            <a:srgbClr val="6B6B6B"/>
          </a:solidFill>
          <a:latin typeface="+mn-lt"/>
        </a:defRPr>
      </a:lvl5pPr>
      <a:lvl6pPr marL="2457450" indent="-171450" algn="l" rtl="0" eaLnBrk="1" fontAlgn="base" hangingPunct="1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-96" charset="2"/>
        <a:buChar char="ü"/>
        <a:tabLst>
          <a:tab pos="2628900" algn="l"/>
        </a:tabLst>
        <a:defRPr sz="1400">
          <a:solidFill>
            <a:srgbClr val="6B6B6B"/>
          </a:solidFill>
          <a:latin typeface="+mn-lt"/>
        </a:defRPr>
      </a:lvl6pPr>
      <a:lvl7pPr marL="2914650" indent="-171450" algn="l" rtl="0" eaLnBrk="1" fontAlgn="base" hangingPunct="1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-96" charset="2"/>
        <a:buChar char="ü"/>
        <a:tabLst>
          <a:tab pos="2628900" algn="l"/>
        </a:tabLst>
        <a:defRPr sz="1400">
          <a:solidFill>
            <a:srgbClr val="6B6B6B"/>
          </a:solidFill>
          <a:latin typeface="+mn-lt"/>
        </a:defRPr>
      </a:lvl7pPr>
      <a:lvl8pPr marL="3371850" indent="-171450" algn="l" rtl="0" eaLnBrk="1" fontAlgn="base" hangingPunct="1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-96" charset="2"/>
        <a:buChar char="ü"/>
        <a:tabLst>
          <a:tab pos="2628900" algn="l"/>
        </a:tabLst>
        <a:defRPr sz="1400">
          <a:solidFill>
            <a:srgbClr val="6B6B6B"/>
          </a:solidFill>
          <a:latin typeface="+mn-lt"/>
        </a:defRPr>
      </a:lvl8pPr>
      <a:lvl9pPr marL="3829050" indent="-171450" algn="l" rtl="0" eaLnBrk="1" fontAlgn="base" hangingPunct="1">
        <a:lnSpc>
          <a:spcPct val="85000"/>
        </a:lnSpc>
        <a:spcBef>
          <a:spcPct val="45000"/>
        </a:spcBef>
        <a:spcAft>
          <a:spcPct val="0"/>
        </a:spcAft>
        <a:buClr>
          <a:srgbClr val="FF0000"/>
        </a:buClr>
        <a:buFont typeface="Wingdings" pitchFamily="-96" charset="2"/>
        <a:buChar char="ü"/>
        <a:tabLst>
          <a:tab pos="2628900" algn="l"/>
        </a:tabLst>
        <a:defRPr sz="1400">
          <a:solidFill>
            <a:srgbClr val="6B6B6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jpeg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unipack.ru/user_files/file27462.jpg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13" Type="http://schemas.openxmlformats.org/officeDocument/2006/relationships/image" Target="../media/image116.jpeg"/><Relationship Id="rId18" Type="http://schemas.openxmlformats.org/officeDocument/2006/relationships/image" Target="../media/image121.jpeg"/><Relationship Id="rId26" Type="http://schemas.openxmlformats.org/officeDocument/2006/relationships/image" Target="../media/image129.jpeg"/><Relationship Id="rId3" Type="http://schemas.openxmlformats.org/officeDocument/2006/relationships/image" Target="../media/image106.jpeg"/><Relationship Id="rId21" Type="http://schemas.openxmlformats.org/officeDocument/2006/relationships/image" Target="../media/image124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jpeg"/><Relationship Id="rId25" Type="http://schemas.openxmlformats.org/officeDocument/2006/relationships/image" Target="../media/image128.jpeg"/><Relationship Id="rId2" Type="http://schemas.openxmlformats.org/officeDocument/2006/relationships/image" Target="../media/image105.jpeg"/><Relationship Id="rId16" Type="http://schemas.openxmlformats.org/officeDocument/2006/relationships/image" Target="../media/image119.png"/><Relationship Id="rId20" Type="http://schemas.openxmlformats.org/officeDocument/2006/relationships/image" Target="../media/image1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9.jpg"/><Relationship Id="rId11" Type="http://schemas.openxmlformats.org/officeDocument/2006/relationships/image" Target="../media/image114.jpeg"/><Relationship Id="rId24" Type="http://schemas.openxmlformats.org/officeDocument/2006/relationships/image" Target="../media/image127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23" Type="http://schemas.openxmlformats.org/officeDocument/2006/relationships/image" Target="../media/image126.png"/><Relationship Id="rId10" Type="http://schemas.openxmlformats.org/officeDocument/2006/relationships/image" Target="../media/image113.jpg"/><Relationship Id="rId19" Type="http://schemas.openxmlformats.org/officeDocument/2006/relationships/image" Target="../media/image122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g"/><Relationship Id="rId22" Type="http://schemas.openxmlformats.org/officeDocument/2006/relationships/image" Target="../media/image1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Хайнц Фудсервис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7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68344" cy="874713"/>
          </a:xfrm>
        </p:spPr>
        <p:txBody>
          <a:bodyPr/>
          <a:lstStyle/>
          <a:p>
            <a:pPr defTabSz="762000"/>
            <a:r>
              <a:rPr lang="ru-RU" sz="2600" b="1" kern="1200" dirty="0"/>
              <a:t>Соевый соус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</a:p>
        </p:txBody>
      </p:sp>
      <p:pic>
        <p:nvPicPr>
          <p:cNvPr id="6146" name="Picture 2" descr="C:\Documents and Settings\ksemenova\My Documents\Marketing\pics\Products\43_D_06_12_Slide_Heinz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289470"/>
            <a:ext cx="3413731" cy="244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68970" y="1121303"/>
            <a:ext cx="75153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sz="2000" b="1" dirty="0" smtClean="0"/>
          </a:p>
          <a:p>
            <a:r>
              <a:rPr lang="ru-RU" sz="2000" b="1" dirty="0" smtClean="0"/>
              <a:t>Соевый </a:t>
            </a:r>
            <a:r>
              <a:rPr lang="ru-RU" sz="2000" b="1" dirty="0"/>
              <a:t>соус </a:t>
            </a:r>
            <a:r>
              <a:rPr lang="ru-RU" sz="2000" b="1" dirty="0" smtClean="0"/>
              <a:t>натурального брожения</a:t>
            </a:r>
            <a:endParaRPr lang="ru-R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922" y="5152229"/>
            <a:ext cx="1938654" cy="1265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270" y="1879974"/>
            <a:ext cx="52702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Этот яркий вкус помимо суши и роллов применяется в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терияки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ланч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кинг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имбирном и других японских соусах, а также в азиатском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вок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-соусе, европейских соусах Цезарь, </a:t>
            </a: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беарнез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 и грибном.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Соевый соус Хайнц отлично </a:t>
            </a: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карамелизуется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Его можно разводить два к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одному водой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без потери вкуса.</a:t>
            </a:r>
          </a:p>
          <a:p>
            <a:endParaRPr lang="ru-RU" sz="2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62" y="2132856"/>
            <a:ext cx="38385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\\seumskfp001\Users\Foodservice\POSM Foodservice\soy sauc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5" y="3457766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77655"/>
              </p:ext>
            </p:extLst>
          </p:nvPr>
        </p:nvGraphicFramePr>
        <p:xfrm>
          <a:off x="539552" y="4248232"/>
          <a:ext cx="5719361" cy="17132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0129"/>
                <a:gridCol w="1022279"/>
                <a:gridCol w="2046953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г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- 24 мес.</a:t>
                      </a:r>
                    </a:p>
                  </a:txBody>
                  <a:tcPr marL="68580" marR="68580" marT="0" marB="0"/>
                </a:tc>
              </a:tr>
              <a:tr h="26606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Премиум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+25°С- 24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178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670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+25°С- 24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86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+25°С- 24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соевый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491" y="2427309"/>
            <a:ext cx="542854" cy="77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6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17101" cy="874713"/>
          </a:xfrm>
        </p:spPr>
        <p:txBody>
          <a:bodyPr/>
          <a:lstStyle/>
          <a:p>
            <a:pPr defTabSz="762000"/>
            <a:r>
              <a:rPr lang="ru-RU" sz="2600" b="1" kern="1200" dirty="0"/>
              <a:t>Консервация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575" y="1158227"/>
            <a:ext cx="57637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В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производстве используются только свежие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овощи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прямо с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полей, без красителей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консервантов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и ароматизаторов.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В банки попадают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только отборные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овощи сразу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после сбора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урожая.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Это гарниры высшего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качества и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основа классических салатов.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Уникальный вкус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фасоли в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томатном соусе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Хайнц узнаваем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во всем мире.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6391" y="1268316"/>
            <a:ext cx="2821912" cy="1961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29668">
            <a:off x="7686339" y="5115054"/>
            <a:ext cx="1490439" cy="96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780960"/>
            <a:ext cx="903345" cy="6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81990"/>
              </p:ext>
            </p:extLst>
          </p:nvPr>
        </p:nvGraphicFramePr>
        <p:xfrm>
          <a:off x="539552" y="3501008"/>
          <a:ext cx="6565147" cy="13224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1267"/>
                <a:gridCol w="971141"/>
                <a:gridCol w="2892739"/>
              </a:tblGrid>
              <a:tr h="22576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г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17318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Фасоль В томатном соусе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0 до +25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-16 мес.</a:t>
                      </a:r>
                    </a:p>
                  </a:txBody>
                  <a:tcPr marL="68580" marR="68580" marT="0" marB="0"/>
                </a:tc>
              </a:tr>
              <a:tr h="15120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Фасоль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красная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консервированная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- 24 мес.</a:t>
                      </a:r>
                    </a:p>
                  </a:txBody>
                  <a:tcPr marL="68580" marR="68580" marT="0" marB="0"/>
                </a:tc>
              </a:tr>
              <a:tr h="18832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Фасоль В томатном соусе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- 12 мес.</a:t>
                      </a:r>
                    </a:p>
                  </a:txBody>
                  <a:tcPr marL="68580" marR="68580" marT="0" marB="0"/>
                </a:tc>
              </a:tr>
              <a:tr h="22176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Фасоль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Острая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«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Сладкий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чили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»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- 15 мес.</a:t>
                      </a:r>
                    </a:p>
                  </a:txBody>
                  <a:tcPr marL="68580" marR="68580" marT="0" marB="0"/>
                </a:tc>
              </a:tr>
              <a:tr h="17812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Кукуруза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сладкая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консервированная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- 36 мес.</a:t>
                      </a:r>
                    </a:p>
                  </a:txBody>
                  <a:tcPr marL="68580" marR="68580" marT="0" marB="0"/>
                </a:tc>
              </a:tr>
              <a:tr h="11705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Горошек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зеленый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консерв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ированный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о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+25°С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- 36 мес.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6" y="4999365"/>
            <a:ext cx="1162079" cy="153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70" y="5040846"/>
            <a:ext cx="1120582" cy="147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32687"/>
            <a:ext cx="1135154" cy="149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77439"/>
            <a:ext cx="1163004" cy="15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3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47908" cy="919337"/>
          </a:xfrm>
        </p:spPr>
        <p:txBody>
          <a:bodyPr/>
          <a:lstStyle/>
          <a:p>
            <a:pPr defTabSz="762000"/>
            <a:r>
              <a:rPr lang="ru-RU" sz="2600" b="1" kern="1200" dirty="0"/>
              <a:t>Майонез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</a:p>
        </p:txBody>
      </p:sp>
      <p:pic>
        <p:nvPicPr>
          <p:cNvPr id="8194" name="Picture 2" descr="C:\Documents and Settings\ksemenova\My Documents\Marketing\pics\Products\Mayo_10k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9958" y="1205156"/>
            <a:ext cx="1930686" cy="19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318" y="1628800"/>
            <a:ext cx="56088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Классическая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рецептура и оригинальный вкус знаменитого майонеза провансаль</a:t>
            </a:r>
            <a:r>
              <a:rPr lang="ru-RU" sz="1600" dirty="0" smtClean="0">
                <a:latin typeface="+mj-lt"/>
              </a:rPr>
              <a:t>, 67%.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Майонез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Хайнц хорошо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держит заправленные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салаты,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служит основой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для производных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соусов как европейской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так и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восточной кухни.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Лёгкий майонез 28% идеален для запекания, даёт румяную корочку.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888" y="5302487"/>
            <a:ext cx="2448272" cy="13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Documents and Settings\ksemenova\My Documents\Marketing\pics\Products\Mayo 5kg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6486" y="1892599"/>
            <a:ext cx="1249878" cy="125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383119"/>
            <a:ext cx="1507937" cy="117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924" y="3565296"/>
            <a:ext cx="2405271" cy="139333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54778"/>
              </p:ext>
            </p:extLst>
          </p:nvPr>
        </p:nvGraphicFramePr>
        <p:xfrm>
          <a:off x="335280" y="3863435"/>
          <a:ext cx="5616624" cy="11592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2330"/>
                <a:gridCol w="1039183"/>
                <a:gridCol w="2175111"/>
              </a:tblGrid>
              <a:tr h="25639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г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23226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майонезный Легкий 28%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до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</a:p>
                  </a:txBody>
                  <a:tcPr marL="68580" marR="68580" marT="0" marB="0"/>
                </a:tc>
              </a:tr>
              <a:tr h="32616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Майонез Провансаль 67% жирности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до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°С-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70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Майонез Провансаль 67% жирности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до +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°С-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Picture 3" descr="\\seumskfp001\Groups\Foodservice\Heinz FS Moscow\NPD\Egypt\Labels\Soya_soshet_mayonez_Egip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19" y="5022659"/>
            <a:ext cx="662593" cy="153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7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35" y="116632"/>
            <a:ext cx="7595037" cy="775321"/>
          </a:xfrm>
        </p:spPr>
        <p:txBody>
          <a:bodyPr/>
          <a:lstStyle/>
          <a:p>
            <a:pPr defTabSz="762000"/>
            <a:r>
              <a:rPr lang="ru-RU" sz="2600" b="1" kern="1200" dirty="0"/>
              <a:t>Соусы </a:t>
            </a:r>
          </a:p>
        </p:txBody>
      </p:sp>
      <p:pic>
        <p:nvPicPr>
          <p:cNvPr id="4" name="Picture 3" descr="C:\Documents and Settings\ksemenova\My Documents\Marketing\pics\Products\BBQ 2,15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520" y="2744331"/>
            <a:ext cx="665901" cy="12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417" y="4149080"/>
            <a:ext cx="31834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724" y="1055450"/>
            <a:ext cx="73446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Горчица Пикадор</a:t>
            </a:r>
            <a:endParaRPr lang="en-US" sz="1400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О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бладает нежной консистенцией,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  <a:p>
            <a:pPr marL="285750" indent="-28575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н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езаменима для хот-догов и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бургеров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</a:t>
            </a:r>
            <a:endParaRPr lang="ru-RU" sz="1600" dirty="0">
              <a:latin typeface="+mj-lt"/>
            </a:endParaRPr>
          </a:p>
          <a:p>
            <a:pPr marL="285750" indent="-28575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п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ревосходная основа для майонеза провансаль</a:t>
            </a:r>
          </a:p>
          <a:p>
            <a:pPr eaLnBrk="1" hangingPunct="1">
              <a:spcBef>
                <a:spcPts val="0"/>
              </a:spcBef>
            </a:pPr>
            <a:endParaRPr lang="ru-RU" sz="1400" b="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Соус </a:t>
            </a:r>
            <a:r>
              <a:rPr lang="ru-RU" sz="1400" b="1" dirty="0" err="1" smtClean="0">
                <a:solidFill>
                  <a:schemeClr val="tx1"/>
                </a:solidFill>
                <a:latin typeface="+mj-lt"/>
              </a:rPr>
              <a:t>Барбекью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И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зготовлен по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уникальной рецептуре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Хайнц,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Барбекью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 — это не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просто соус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но и целое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направление в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приготовлении блюд.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Свиные рёбрышки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куриные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крылышки приобретают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новый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оттенок благодаря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соусу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Барбекью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Соус </a:t>
            </a:r>
            <a:r>
              <a:rPr lang="ru-RU" sz="1400" b="1" dirty="0" err="1" smtClean="0">
                <a:solidFill>
                  <a:schemeClr val="tx1"/>
                </a:solidFill>
                <a:latin typeface="+mj-lt"/>
              </a:rPr>
              <a:t>Уорчестер</a:t>
            </a:r>
            <a:endParaRPr lang="ru-RU" sz="14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Классический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вкус,</a:t>
            </a:r>
          </a:p>
          <a:p>
            <a:pPr marL="342900" indent="-342900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б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азовый ингредиент многих соусов</a:t>
            </a:r>
            <a:endParaRPr lang="en-US" sz="1600" b="0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eaLnBrk="1" hangingPunct="1"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Соусы для спагетти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Паста соусы Хайнц- удобное решение для приготовления классических и натуральных блюд итальянской кухни.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73931"/>
              </p:ext>
            </p:extLst>
          </p:nvPr>
        </p:nvGraphicFramePr>
        <p:xfrm>
          <a:off x="395724" y="5547225"/>
          <a:ext cx="6388698" cy="8883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0273"/>
                <a:gridCol w="995601"/>
                <a:gridCol w="2432824"/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г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1296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Барбек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ь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ю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оригинальный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+4°C до +25°C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- 15 мес.</a:t>
                      </a:r>
                    </a:p>
                  </a:txBody>
                  <a:tcPr marL="68580" marR="68580" marT="0" marB="0"/>
                </a:tc>
              </a:tr>
              <a:tr h="8276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«Lea &amp;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Perrins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»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Уочестер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331,5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+25°С- 1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334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Горчица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Пикадор 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°С-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</a:t>
                      </a:r>
                      <a:r>
                        <a:rPr lang="en-GB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мес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178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для спагетти( в ассортименте)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+4°С до +25°С-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12/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47606" y="3244334"/>
            <a:ext cx="700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9218" name="Picture 2" descr="C:\Users\OMinchen\AppData\Local\Microsoft\Windows\Temporary Internet Files\Content.Outlook\230QM5E6\Spagetti_Trad_450_2014_new_de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49" y="5589240"/>
            <a:ext cx="547666" cy="9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Minchen\AppData\Local\Microsoft\Windows\Temporary Internet Files\Content.Outlook\230QM5E6\Picador_1kg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02656"/>
            <a:ext cx="1521340" cy="14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810039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 tIns="0" rIns="0" anchor="b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0" i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60C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60C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60C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60C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600" b="1" dirty="0"/>
              <a:t>Порционные премиум соусы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ХАЙНЦ </a:t>
            </a:r>
            <a:r>
              <a:rPr lang="ru-RU" sz="2600" b="1" dirty="0"/>
              <a:t>в </a:t>
            </a:r>
            <a:endParaRPr lang="ru-RU" sz="2600" b="1" dirty="0" smtClean="0"/>
          </a:p>
          <a:p>
            <a:pPr>
              <a:defRPr/>
            </a:pPr>
            <a:r>
              <a:rPr lang="ru-RU" sz="2600" b="1" dirty="0" smtClean="0"/>
              <a:t>стекле</a:t>
            </a:r>
            <a:endParaRPr lang="ru-RU" sz="2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763" y="1143000"/>
            <a:ext cx="8758237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Специальная линейка соусов премиум-класса для отельного и бортового обслуживания</a:t>
            </a:r>
          </a:p>
          <a:p>
            <a:pPr>
              <a:defRPr/>
            </a:pP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Большие порции 33 мл в стекле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Эстетичные баночки удобны в применении и хранении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Максимальная гигиеническая защита обеспечивает </a:t>
            </a:r>
            <a:br>
              <a:rPr lang="ru-RU" sz="1600" dirty="0">
                <a:latin typeface="+mj-lt"/>
                <a:cs typeface="Calibri" panose="020F0502020204030204" pitchFamily="34" charset="0"/>
              </a:rPr>
            </a:br>
            <a:r>
              <a:rPr lang="ru-RU" sz="1600" dirty="0">
                <a:latin typeface="+mj-lt"/>
                <a:cs typeface="Calibri" panose="020F0502020204030204" pitchFamily="34" charset="0"/>
              </a:rPr>
              <a:t>длительное хранение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Русифицированные этикетки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Произведены в Англии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0238"/>
            <a:ext cx="2168525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4" descr="C:\Users\user\Desktop\Горчиц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9850" r="12440" b="7558"/>
          <a:stretch>
            <a:fillRect/>
          </a:stretch>
        </p:blipFill>
        <p:spPr bwMode="auto">
          <a:xfrm>
            <a:off x="2797175" y="5029200"/>
            <a:ext cx="15160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:\Users\user\Desktop\Sauce HP Roomservice BD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4585" r="9959" b="5621"/>
          <a:stretch>
            <a:fillRect/>
          </a:stretch>
        </p:blipFill>
        <p:spPr bwMode="auto">
          <a:xfrm>
            <a:off x="4730750" y="5029200"/>
            <a:ext cx="15970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C:\Users\user\Desktop\кетчу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r="6393"/>
          <a:stretch>
            <a:fillRect/>
          </a:stretch>
        </p:blipFill>
        <p:spPr bwMode="auto">
          <a:xfrm>
            <a:off x="755650" y="5029200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C:\Users\user\Desktop\майоне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5692" r="4260" b="2888"/>
          <a:stretch>
            <a:fillRect/>
          </a:stretch>
        </p:blipFill>
        <p:spPr bwMode="auto">
          <a:xfrm>
            <a:off x="6913563" y="5029200"/>
            <a:ext cx="151288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080"/>
              </p:ext>
            </p:extLst>
          </p:nvPr>
        </p:nvGraphicFramePr>
        <p:xfrm>
          <a:off x="457200" y="3287713"/>
          <a:ext cx="5791200" cy="1516065"/>
        </p:xfrm>
        <a:graphic>
          <a:graphicData uri="http://schemas.openxmlformats.org/drawingml/2006/table">
            <a:tbl>
              <a:tblPr/>
              <a:tblGrid>
                <a:gridCol w="2522538"/>
                <a:gridCol w="1049337"/>
                <a:gridCol w="2219325"/>
              </a:tblGrid>
              <a:tr h="303213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Наименование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Вес нетто, г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Условия хранения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Майонез 67% 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30,4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+25°С- 9 мес.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Кетчуп Томатный 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39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+25°С- 9 мес.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Соус </a:t>
                      </a:r>
                      <a:r>
                        <a:rPr kumimoji="0" lang="en-US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HP 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традиционный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37,7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 -18 мес.                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Горчица классическая дижонская 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33,8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+25°С- 9 мес. </a:t>
                      </a:r>
                    </a:p>
                  </a:txBody>
                  <a:tcPr marL="9525" marR="9525" marT="952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351713" cy="874713"/>
          </a:xfrm>
        </p:spPr>
        <p:txBody>
          <a:bodyPr/>
          <a:lstStyle/>
          <a:p>
            <a:pPr>
              <a:defRPr/>
            </a:pPr>
            <a:r>
              <a:rPr lang="ru-RU" altLang="en-US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  <a:r>
              <a:rPr lang="ru-RU" altLang="en-US" sz="2600" b="1" kern="1200" dirty="0"/>
              <a:t> во главе стола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1303338"/>
            <a:ext cx="6240462" cy="260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Соусы для столов</a:t>
            </a:r>
          </a:p>
          <a:p>
            <a:pPr>
              <a:defRPr/>
            </a:pPr>
            <a:endParaRPr lang="en-US" sz="16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Популярные вкусы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кетчуп и горчица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Пластиковая бутылка не бьётся и позволяет с лёгкостью выдавить соус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Соусы на столе стимулируют заказ мяса, закусок и картофеля фри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Возможность увеличить число посетителей и размер чека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pic>
        <p:nvPicPr>
          <p:cNvPr id="18436" name="Picture 4" descr="b5b6f3f6-853b-4cac-93da-f5b371178e97@hjhein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4876800"/>
            <a:ext cx="10017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4365625"/>
            <a:ext cx="1473200" cy="208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l="26320" t="8682" r="24149" b="3657"/>
          <a:stretch/>
        </p:blipFill>
        <p:spPr bwMode="auto">
          <a:xfrm>
            <a:off x="7529513" y="4362450"/>
            <a:ext cx="1462087" cy="2071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43088"/>
              </p:ext>
            </p:extLst>
          </p:nvPr>
        </p:nvGraphicFramePr>
        <p:xfrm>
          <a:off x="525463" y="3810000"/>
          <a:ext cx="5037137" cy="787400"/>
        </p:xfrm>
        <a:graphic>
          <a:graphicData uri="http://schemas.openxmlformats.org/drawingml/2006/table">
            <a:tbl>
              <a:tblPr/>
              <a:tblGrid>
                <a:gridCol w="2193925"/>
                <a:gridCol w="912812"/>
                <a:gridCol w="1930400"/>
              </a:tblGrid>
              <a:tr h="222250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Наименование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Вес нетто, г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Условия хранения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282575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Кетчуп томатный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442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+25°С- 12 мес.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Горчица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380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2000" b="1">
                          <a:solidFill>
                            <a:srgbClr val="6B6B6B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defRPr>
                          <a:solidFill>
                            <a:srgbClr val="6B6B6B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E60C00"/>
                        </a:buClr>
                        <a:buFont typeface="Arial" charset="0"/>
                        <a:defRPr sz="1600">
                          <a:solidFill>
                            <a:srgbClr val="6B6B6B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400">
                          <a:solidFill>
                            <a:srgbClr val="6B6B6B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85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defRPr sz="1200">
                          <a:solidFill>
                            <a:srgbClr val="6B6B6B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от +4°С до +25°С- 12 мес.</a:t>
                      </a:r>
                    </a:p>
                  </a:txBody>
                  <a:tcPr marL="9525" marR="9525" marT="953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457" name="Группа 10"/>
          <p:cNvGrpSpPr>
            <a:grpSpLocks/>
          </p:cNvGrpSpPr>
          <p:nvPr/>
        </p:nvGrpSpPr>
        <p:grpSpPr bwMode="auto">
          <a:xfrm>
            <a:off x="7054850" y="1371600"/>
            <a:ext cx="1631950" cy="1981200"/>
            <a:chOff x="6708001" y="1600200"/>
            <a:chExt cx="1631568" cy="1981200"/>
          </a:xfrm>
        </p:grpSpPr>
        <p:pic>
          <p:nvPicPr>
            <p:cNvPr id="18458" name="Picture 2" descr="\\seumskfp001\Groups\Foodservice\FS PRODUCT PHOTOS\TK\TK top-dow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001" y="1600200"/>
              <a:ext cx="88652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2051050"/>
              <a:ext cx="719569" cy="153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78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75513" cy="990600"/>
          </a:xfrm>
        </p:spPr>
        <p:txBody>
          <a:bodyPr/>
          <a:lstStyle/>
          <a:p>
            <a:pPr>
              <a:defRPr/>
            </a:pPr>
            <a:r>
              <a:rPr lang="ru-RU" altLang="en-US" sz="2600" b="1" kern="1200" dirty="0" err="1"/>
              <a:t>Сашеты</a:t>
            </a:r>
            <a:r>
              <a:rPr lang="ru-RU" altLang="en-US" sz="2600" b="1" kern="1200" dirty="0"/>
              <a:t> </a:t>
            </a:r>
            <a:r>
              <a:rPr lang="ru-RU" altLang="en-US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  <a:r>
              <a:rPr lang="ru-RU" altLang="en-US" sz="2600" b="1" kern="1200" dirty="0"/>
              <a:t> – отличное решение в воздухе, на земле и на воде!</a:t>
            </a:r>
          </a:p>
        </p:txBody>
      </p:sp>
      <p:pic>
        <p:nvPicPr>
          <p:cNvPr id="19459" name="Picture 5" descr="C:\Users\OMinchen\Desktop\1372054917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4802188"/>
            <a:ext cx="239236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C:\Users\OMinchen\Desktop\even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76788"/>
            <a:ext cx="25415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288" y="1268413"/>
            <a:ext cx="6386512" cy="4062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Преимущества </a:t>
            </a:r>
            <a:r>
              <a:rPr lang="ru-RU" sz="1600" dirty="0" err="1">
                <a:latin typeface="+mj-lt"/>
                <a:cs typeface="Calibri" panose="020F0502020204030204" pitchFamily="34" charset="0"/>
              </a:rPr>
              <a:t>сашетов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 Хайнц: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Готовы к подаче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Обладают длительными сроками годности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Подходят для вложений в ланч-боксы и готовые блюда</a:t>
            </a:r>
            <a:br>
              <a:rPr lang="ru-RU" sz="1600" dirty="0">
                <a:latin typeface="+mj-lt"/>
                <a:cs typeface="Calibri" panose="020F0502020204030204" pitchFamily="34" charset="0"/>
              </a:rPr>
            </a:b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Область применения</a:t>
            </a:r>
            <a:r>
              <a:rPr lang="en-GB" sz="1600" dirty="0">
                <a:latin typeface="+mj-lt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транспорт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+mj-lt"/>
                <a:cs typeface="Calibri" panose="020F0502020204030204" pitchFamily="34" charset="0"/>
              </a:rPr>
              <a:t>кейтринг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раздача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доставка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B2B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62" name="Picture 2" descr="\\seumskfp001\Groups\Foodservice\Heinz FS Moscow\NPD\Egypt\Labels\Soya_soshet_ketchup_Egip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09" y="1300163"/>
            <a:ext cx="10763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\\seumskfp001\Groups\Foodservice\Heinz FS Moscow\NPD\Egypt\Labels\Soya_soshet_mayonez_Egip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176338"/>
            <a:ext cx="117157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Прямоугольник 10"/>
          <p:cNvSpPr>
            <a:spLocks noChangeArrowheads="1"/>
          </p:cNvSpPr>
          <p:nvPr/>
        </p:nvSpPr>
        <p:spPr bwMode="auto">
          <a:xfrm>
            <a:off x="6546850" y="3790950"/>
            <a:ext cx="2673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§"/>
              <a:defRPr sz="2200" b="1">
                <a:solidFill>
                  <a:srgbClr val="6B6B6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45000"/>
              </a:spcBef>
              <a:buClr>
                <a:srgbClr val="E60C00"/>
              </a:buClr>
              <a:buChar char="•"/>
              <a:defRPr sz="2000">
                <a:solidFill>
                  <a:srgbClr val="6B6B6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E60C00"/>
              </a:buClr>
              <a:buFont typeface="Arial" charset="0"/>
              <a:buChar char="»"/>
              <a:defRPr>
                <a:solidFill>
                  <a:srgbClr val="6B6B6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rgbClr val="6B6B6B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en-US" sz="15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Страна-производитель</a:t>
            </a:r>
            <a:r>
              <a:rPr lang="en-GB" altLang="en-US" sz="15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altLang="en-US" sz="1500" b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Египет</a:t>
            </a:r>
          </a:p>
        </p:txBody>
      </p:sp>
      <p:pic>
        <p:nvPicPr>
          <p:cNvPr id="19465" name="Picture 9" descr="C:\Users\nponomar\Desktop\dinn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364038"/>
            <a:ext cx="27400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5"/>
          <p:cNvPicPr>
            <a:picLocks noChangeAspect="1" noChangeArrowheads="1"/>
          </p:cNvPicPr>
          <p:nvPr/>
        </p:nvPicPr>
        <p:blipFill>
          <a:blip r:embed="rId2"/>
          <a:srcRect b="15454"/>
          <a:stretch>
            <a:fillRect/>
          </a:stretch>
        </p:blipFill>
        <p:spPr bwMode="auto">
          <a:xfrm rot="574533">
            <a:off x="7605713" y="1233488"/>
            <a:ext cx="1216025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75513" cy="990600"/>
          </a:xfrm>
        </p:spPr>
        <p:txBody>
          <a:bodyPr/>
          <a:lstStyle/>
          <a:p>
            <a:pPr>
              <a:defRPr/>
            </a:pPr>
            <a:r>
              <a:rPr lang="ru-RU" altLang="en-US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  <a:r>
              <a:rPr lang="ru-RU" altLang="en-US" sz="2600" b="1" kern="1200" dirty="0"/>
              <a:t> </a:t>
            </a:r>
            <a:r>
              <a:rPr lang="en-US" altLang="en-US" sz="2600" b="1" kern="1200" dirty="0"/>
              <a:t>XXL – </a:t>
            </a:r>
            <a:r>
              <a:rPr lang="ru-RU" altLang="en-US" sz="2600" b="1" kern="1200" dirty="0"/>
              <a:t>идеальный размер для Вашего бизнеса!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5288" y="1268413"/>
            <a:ext cx="6346825" cy="3570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Плюсы готовых решений от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Heinz XXL</a:t>
            </a:r>
            <a:br>
              <a:rPr lang="en-US" sz="1600" dirty="0">
                <a:latin typeface="+mj-lt"/>
                <a:cs typeface="Calibri" panose="020F0502020204030204" pitchFamily="34" charset="0"/>
              </a:rPr>
            </a:br>
            <a:endParaRPr lang="en-US" sz="16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Вкусы соусов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XXL-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линейки уникальны и доступны только в текущем формате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При использовании готовых соусов исключается человеческий фактор, а значит возможность ошибки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Готовые решения – гарантия стабильного вкуса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Длительные сроки годности</a:t>
            </a:r>
          </a:p>
          <a:p>
            <a:pPr marL="285750" indent="-285750">
              <a:buFontTx/>
              <a:buChar char="-"/>
              <a:defRPr/>
            </a:pPr>
            <a:r>
              <a:rPr lang="ru-RU" sz="1600" dirty="0">
                <a:latin typeface="+mj-lt"/>
                <a:cs typeface="Calibri" panose="020F0502020204030204" pitchFamily="34" charset="0"/>
              </a:rPr>
              <a:t>Соусы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Heinz</a:t>
            </a:r>
            <a:r>
              <a:rPr lang="ru-RU" sz="1600" dirty="0">
                <a:latin typeface="+mj-lt"/>
                <a:cs typeface="Calibri" panose="020F0502020204030204" pitchFamily="34" charset="0"/>
              </a:rPr>
              <a:t> всегда готовы к подаче</a:t>
            </a:r>
          </a:p>
          <a:p>
            <a:pPr marL="285750" indent="-285750">
              <a:buFontTx/>
              <a:buChar char="-"/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98906"/>
              </p:ext>
            </p:extLst>
          </p:nvPr>
        </p:nvGraphicFramePr>
        <p:xfrm>
          <a:off x="457200" y="3962400"/>
          <a:ext cx="5037139" cy="1917698"/>
        </p:xfrm>
        <a:graphic>
          <a:graphicData uri="http://schemas.openxmlformats.org/drawingml/2006/table">
            <a:tbl>
              <a:tblPr firstRow="1" firstCol="1" bandRow="1"/>
              <a:tblGrid>
                <a:gridCol w="2194659"/>
                <a:gridCol w="912238"/>
                <a:gridCol w="1930242"/>
              </a:tblGrid>
              <a:tr h="2215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Наименование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Вес нетто, г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Срок годности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Кетчуп томатный</a:t>
                      </a: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Соус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Барбекью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Чесночный соус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Соус Хот Чили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2,5 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Соус Коктейль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2,2 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Соус Сальса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2,35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месяцев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38084">
            <a:off x="6797675" y="4205288"/>
            <a:ext cx="1260475" cy="18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67161">
            <a:off x="7539038" y="3260725"/>
            <a:ext cx="1392237" cy="139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20450">
            <a:off x="6832600" y="2428875"/>
            <a:ext cx="139065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2" name="Группа 3"/>
          <p:cNvGrpSpPr>
            <a:grpSpLocks/>
          </p:cNvGrpSpPr>
          <p:nvPr/>
        </p:nvGrpSpPr>
        <p:grpSpPr bwMode="auto">
          <a:xfrm>
            <a:off x="5334000" y="5445125"/>
            <a:ext cx="3886200" cy="1260475"/>
            <a:chOff x="1254152" y="4899585"/>
            <a:chExt cx="6041721" cy="1958415"/>
          </a:xfrm>
        </p:grpSpPr>
        <p:pic>
          <p:nvPicPr>
            <p:cNvPr id="20523" name="Picture 3" descr="M:\NPonomar\Дизайн\Jpeg\соусы\TK_png_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52" y="4913784"/>
              <a:ext cx="1944216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4" name="Picture 2" descr="M:\NPonomar\Дизайн\Jpeg\соусы\bbq_Png_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941167"/>
              <a:ext cx="1890335" cy="1890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5" name="Picture 3" descr="M:\NPonomar\Дизайн\Jpeg\соусы\Garlic_png_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941168"/>
              <a:ext cx="1884794" cy="188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6" name="Picture 2" descr="M:\NPonomar\Дизайн\Jpeg\соусы\hot_chili_png_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899585"/>
              <a:ext cx="1913791" cy="1913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7" name="Picture 3" descr="C:\Users\nponomar\Desktop\Coctail_bord_pn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966340"/>
              <a:ext cx="1847036" cy="184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8" name="Picture 2" descr="M:\NPonomar\Дизайн\Jpeg\соусы\Salsa_png_1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953599"/>
              <a:ext cx="1859777" cy="185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84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0" y="-32421"/>
            <a:ext cx="7275513" cy="891208"/>
          </a:xfrm>
        </p:spPr>
        <p:txBody>
          <a:bodyPr/>
          <a:lstStyle/>
          <a:p>
            <a:pPr defTabSz="407442">
              <a:defRPr/>
            </a:pPr>
            <a:r>
              <a:rPr lang="ru-RU" sz="2600" b="1" kern="1200" dirty="0"/>
              <a:t>Детское питание </a:t>
            </a:r>
            <a:r>
              <a:rPr lang="ru-RU" sz="26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  <a:endParaRPr lang="en-US" sz="26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429173" y="1916832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Компания </a:t>
            </a:r>
            <a:r>
              <a:rPr lang="en-GB" sz="1600" dirty="0" smtClean="0">
                <a:solidFill>
                  <a:srgbClr val="000000"/>
                </a:solidFill>
              </a:rPr>
              <a:t>Heinz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— мировой эксперт по производству детского питания.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Высочайшее качество, натуральные ингредиенты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Без использования искусственных ароматизаторов, вкусовых добавок, консервантов, красителей, </a:t>
            </a:r>
            <a:r>
              <a:rPr lang="ru-RU" sz="1600" dirty="0">
                <a:solidFill>
                  <a:srgbClr val="000000"/>
                </a:solidFill>
              </a:rPr>
              <a:t>ГМО.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Для полноценного здорового роста и развития малышей детская продукция Heinz дополнительно обогащена витаминами и минералами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Ассортимент: </a:t>
            </a:r>
            <a:r>
              <a:rPr lang="ru-RU" sz="1600" b="1" dirty="0" smtClean="0">
                <a:solidFill>
                  <a:srgbClr val="000000"/>
                </a:solidFill>
              </a:rPr>
              <a:t>каши, печенье, </a:t>
            </a:r>
          </a:p>
          <a:p>
            <a:r>
              <a:rPr lang="ru-RU" sz="1600" b="1" dirty="0" smtClean="0">
                <a:solidFill>
                  <a:srgbClr val="000000"/>
                </a:solidFill>
              </a:rPr>
              <a:t>чаи </a:t>
            </a:r>
            <a:r>
              <a:rPr lang="ru-RU" sz="1600" b="1" dirty="0">
                <a:solidFill>
                  <a:srgbClr val="000000"/>
                </a:solidFill>
              </a:rPr>
              <a:t>и </a:t>
            </a:r>
            <a:r>
              <a:rPr lang="ru-RU" sz="1600" b="1" dirty="0" smtClean="0">
                <a:solidFill>
                  <a:srgbClr val="000000"/>
                </a:solidFill>
              </a:rPr>
              <a:t>соки, фруктовые и </a:t>
            </a:r>
          </a:p>
          <a:p>
            <a:r>
              <a:rPr lang="ru-RU" sz="1600" b="1" dirty="0" smtClean="0">
                <a:solidFill>
                  <a:srgbClr val="000000"/>
                </a:solidFill>
              </a:rPr>
              <a:t>овощные пюре.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269001" y="1270440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Мамы выбирают, эксперты рекомендуют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" name="Picture 2" descr="C:\Users\mkrayushkina\AppData\Local\Microsoft\Windows\Temporary Internet Files\Content.Outlook\KN9P7A3X\Pouch_APPLE (2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746" y="1270440"/>
            <a:ext cx="1408738" cy="224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krayushkina\AppData\Local\Microsoft\Windows\Temporary Internet Files\Content.Outlook\KN9P7A3X\Pouch_PEA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740" y="1272374"/>
            <a:ext cx="1449998" cy="22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mkrayushkina\AppData\Local\Microsoft\Windows\Temporary Internet Files\Content.Outlook\KN9P7A3X\Pouch_MIX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171" y="1294168"/>
            <a:ext cx="1437065" cy="22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65" y="4432296"/>
            <a:ext cx="3799705" cy="202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45" y="4562508"/>
            <a:ext cx="1080120" cy="191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2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-10821" y="-99392"/>
            <a:ext cx="7275513" cy="990600"/>
          </a:xfrm>
        </p:spPr>
        <p:txBody>
          <a:bodyPr/>
          <a:lstStyle/>
          <a:p>
            <a:pPr defTabSz="407442">
              <a:defRPr/>
            </a:pPr>
            <a:r>
              <a:rPr lang="ru-RU" sz="2600" b="1" kern="1200" dirty="0"/>
              <a:t>Супы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</a:p>
        </p:txBody>
      </p:sp>
      <p:pic>
        <p:nvPicPr>
          <p:cNvPr id="10" name="Picture 16" descr="http://www.heinz.co.uk/media/3541/Classic-Soup-Tomato_162x1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20197"/>
          <a:stretch/>
        </p:blipFill>
        <p:spPr bwMode="auto">
          <a:xfrm>
            <a:off x="6737890" y="1169520"/>
            <a:ext cx="1069704" cy="18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http://www.heinz.co.uk/media/3544/Classic-Soup-Minestrone_162x16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20607"/>
          <a:stretch/>
        </p:blipFill>
        <p:spPr bwMode="auto">
          <a:xfrm>
            <a:off x="7958960" y="1169520"/>
            <a:ext cx="1073161" cy="18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heinz.co.uk/media/3540/Classic-Soup-Mushroom_162x1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r="19929"/>
          <a:stretch/>
        </p:blipFill>
        <p:spPr bwMode="auto">
          <a:xfrm>
            <a:off x="6717024" y="3063190"/>
            <a:ext cx="1095336" cy="17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heinz.co.uk/media/3538/Classic-Soup-Chicken_162x1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r="19569"/>
          <a:stretch/>
        </p:blipFill>
        <p:spPr bwMode="auto">
          <a:xfrm>
            <a:off x="7946011" y="3063190"/>
            <a:ext cx="1089914" cy="17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а 40 из 206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004135"/>
            <a:ext cx="3240360" cy="1514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http://img.lady.ru/images/assets/site/2009/11/vkusno/03/tom_soup_mai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24" y="5004136"/>
            <a:ext cx="2149732" cy="143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447355" y="1412776"/>
            <a:ext cx="5492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Натуральный продукт (без искусственных красителей, ароматизаторов, </a:t>
            </a:r>
            <a:r>
              <a:rPr lang="ru-RU" sz="1600" dirty="0" smtClean="0">
                <a:solidFill>
                  <a:srgbClr val="000000"/>
                </a:solidFill>
              </a:rPr>
              <a:t>консервантов</a:t>
            </a:r>
            <a:r>
              <a:rPr lang="ru-RU" sz="1600" dirty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Полезный продукт (низкое содержание жира)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Самые популярные вкусы на родине в </a:t>
            </a:r>
            <a:r>
              <a:rPr lang="en-US" sz="1600" dirty="0">
                <a:solidFill>
                  <a:srgbClr val="000000"/>
                </a:solidFill>
              </a:rPr>
              <a:t>UK </a:t>
            </a:r>
            <a:r>
              <a:rPr lang="ru-RU" sz="1600" dirty="0">
                <a:solidFill>
                  <a:srgbClr val="000000"/>
                </a:solidFill>
              </a:rPr>
              <a:t>и одни из самых популярных в России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Длительные сроки годности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Удобные </a:t>
            </a:r>
            <a:r>
              <a:rPr lang="ru-RU" sz="1600" dirty="0">
                <a:solidFill>
                  <a:srgbClr val="000000"/>
                </a:solidFill>
              </a:rPr>
              <a:t>форматы упаковок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62985"/>
              </p:ext>
            </p:extLst>
          </p:nvPr>
        </p:nvGraphicFramePr>
        <p:xfrm>
          <a:off x="447355" y="3356992"/>
          <a:ext cx="6212877" cy="13567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16565"/>
                <a:gridCol w="916804"/>
                <a:gridCol w="3079508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Название продукта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Вес нетто, г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Условия хранения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219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j-lt"/>
                        </a:rPr>
                        <a:t>Суп-пюре "Хайнц" Грибной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400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24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месяца. Хранить при </a:t>
                      </a:r>
                      <a:r>
                        <a:rPr lang="en-GB" sz="1100" dirty="0">
                          <a:effectLst/>
                          <a:latin typeface="+mj-lt"/>
                        </a:rPr>
                        <a:t>t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Суп-пюре "Хайнц" Куриный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400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24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месяца.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Суп-пюре "Хайнц" Минестроне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400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12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месяцев.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04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Суп-пюре "Хайнц" Томатный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400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16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месяцев.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8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1406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FFFFFF"/>
                </a:solidFill>
                <a:latin typeface="Calibri"/>
              </a:rPr>
              <a:t>ХАЙНЦ </a:t>
            </a:r>
            <a:r>
              <a:rPr lang="en-US" sz="2600" b="1" dirty="0">
                <a:solidFill>
                  <a:srgbClr val="FFFFFF"/>
                </a:solidFill>
                <a:latin typeface="Calibri"/>
              </a:rPr>
              <a:t>– </a:t>
            </a:r>
            <a:r>
              <a:rPr lang="ru-RU" sz="2600" b="1" dirty="0">
                <a:solidFill>
                  <a:srgbClr val="FFFFFF"/>
                </a:solidFill>
                <a:latin typeface="Calibri"/>
              </a:rPr>
              <a:t>самый любимый кетчуп в мире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1303338"/>
            <a:ext cx="6240462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6284" y="1447800"/>
            <a:ext cx="70104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Arial" charset="0"/>
              </a:rPr>
              <a:t>ХАЙНЦ – глобальная компания с портфелем торговых марок мирового уровня, которые занимают позиции №1 или №2 в своих категориях более чем в 50 странах мира.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Arial" charset="0"/>
              </a:rPr>
              <a:t>ХАЙНЦ – признанный лидер в производстве продуктов питания и пропаганде здорового образа жизни.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Хайнц-бренд №1 среди кетчупов и соусов!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*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Heinz – самый популярный кетчуп в мире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! *</a:t>
            </a:r>
            <a:endParaRPr lang="ru-RU" sz="2000" dirty="0" smtClean="0">
              <a:solidFill>
                <a:srgbClr val="FF0000"/>
              </a:solidFill>
              <a:latin typeface="Calibri"/>
              <a:cs typeface="Arial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№1 В РОССИИ В КАТЕГОРИИ ДЕТСКИХ КАШЕК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И ДЕТСКОГО ПЕЧЕНЬЯ!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Arial" charset="0"/>
              </a:rPr>
              <a:t>*</a:t>
            </a:r>
            <a:endParaRPr lang="ru-RU" sz="20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3338"/>
            <a:ext cx="1175412" cy="3706465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06" y="5746450"/>
            <a:ext cx="75596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84511" y="4859251"/>
            <a:ext cx="7726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/>
                <a:cs typeface="Arial" charset="0"/>
              </a:rPr>
              <a:t>                               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МЫ УМЕЕМ СОТРУДНИЧАТЬ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Arial" charset="0"/>
              </a:rPr>
              <a:t>,</a:t>
            </a:r>
            <a:endParaRPr lang="ru-RU" sz="24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НАШИМИ СТРАТЕГИЧЕСКИМИ ПАРТНЕРАМИ ЯВЛЯЮТСЯ</a:t>
            </a:r>
            <a:endParaRPr lang="en-US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748" y="6343350"/>
            <a:ext cx="8450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FF0000"/>
                </a:solidFill>
                <a:latin typeface="Calibri"/>
                <a:cs typeface="Arial" charset="0"/>
              </a:rPr>
              <a:t>*</a:t>
            </a:r>
            <a:r>
              <a:rPr lang="ru-RU" sz="1000" i="1" dirty="0" err="1" smtClean="0">
                <a:solidFill>
                  <a:srgbClr val="FF0000"/>
                </a:solidFill>
                <a:cs typeface="Arial" charset="0"/>
              </a:rPr>
              <a:t>Euromonitor</a:t>
            </a:r>
            <a:r>
              <a:rPr lang="ru-RU" sz="1000" i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000" i="1" dirty="0" err="1" smtClean="0">
                <a:solidFill>
                  <a:srgbClr val="FF0000"/>
                </a:solidFill>
                <a:cs typeface="Arial" charset="0"/>
              </a:rPr>
              <a:t>International</a:t>
            </a:r>
            <a:r>
              <a:rPr lang="ru-RU" sz="1000" i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000" i="1" dirty="0" err="1" smtClean="0">
                <a:solidFill>
                  <a:srgbClr val="FF0000"/>
                </a:solidFill>
                <a:cs typeface="Arial" charset="0"/>
              </a:rPr>
              <a:t>Limited</a:t>
            </a:r>
            <a:r>
              <a:rPr lang="ru-RU" sz="1000" i="1" dirty="0" smtClean="0">
                <a:solidFill>
                  <a:srgbClr val="FF0000"/>
                </a:solidFill>
                <a:cs typeface="Arial" charset="0"/>
              </a:rPr>
              <a:t>; продажи в денежном выражении в розничных ценах, 2009-2014</a:t>
            </a:r>
            <a:endParaRPr lang="en-US" sz="1000" i="1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75513" cy="836712"/>
          </a:xfrm>
        </p:spPr>
        <p:txBody>
          <a:bodyPr/>
          <a:lstStyle/>
          <a:p>
            <a:pPr defTabSz="407442">
              <a:defRPr/>
            </a:pPr>
            <a:r>
              <a:rPr lang="ru-RU" sz="2600" b="1" kern="1200" dirty="0"/>
              <a:t>Острые соусы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</a:p>
        </p:txBody>
      </p:sp>
      <p:pic>
        <p:nvPicPr>
          <p:cNvPr id="17" name="Рисунок 16" descr="http://ssl.profiresearch.net/media/projects/1218/t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3" b="7707"/>
          <a:stretch/>
        </p:blipFill>
        <p:spPr bwMode="auto">
          <a:xfrm>
            <a:off x="6121830" y="1242492"/>
            <a:ext cx="2600830" cy="312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:\HCE\0300 HCE KC&amp;S Brands &amp; Category\0392 Communication\HOT Sauces\pictures\Jalepeno\Recipe A\HCE Retail\Jpeg\pizza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01478"/>
            <a:ext cx="2514602" cy="16764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:\HCE\0300 HCE KC&amp;S Brands &amp; Category\0392 Communication\HOT Sauces\pictures\Habanero\Recipe C\HCE Retail\Jpeg\Stir Fr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1479"/>
            <a:ext cx="2524068" cy="16827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:\HCE\0300 HCE KC&amp;S Brands &amp; Category\0392 Communication\HOT Sauces\pictures\Jalepeno\Recipe B\HCE Retail\Jpeg\Mex Soup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01479"/>
            <a:ext cx="2528450" cy="16856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173982"/>
              </p:ext>
            </p:extLst>
          </p:nvPr>
        </p:nvGraphicFramePr>
        <p:xfrm>
          <a:off x="467544" y="3018418"/>
          <a:ext cx="5515396" cy="13466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31020"/>
                <a:gridCol w="792088"/>
                <a:gridCol w="2592288"/>
              </a:tblGrid>
              <a:tr h="235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Название продукта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Вес нетто, г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Условия хранения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340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  <a:latin typeface="+mj-lt"/>
                        </a:rPr>
                        <a:t>Перечный</a:t>
                      </a:r>
                      <a:r>
                        <a:rPr lang="en-GB" sz="1100" dirty="0">
                          <a:effectLst/>
                          <a:latin typeface="+mj-lt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+mj-lt"/>
                        </a:rPr>
                        <a:t>соус</a:t>
                      </a:r>
                      <a:r>
                        <a:rPr lang="en-GB" sz="1100" dirty="0">
                          <a:effectLst/>
                          <a:latin typeface="+mj-lt"/>
                        </a:rPr>
                        <a:t> «</a:t>
                      </a:r>
                      <a:r>
                        <a:rPr lang="en-GB" sz="1100" dirty="0" err="1">
                          <a:effectLst/>
                          <a:latin typeface="+mj-lt"/>
                        </a:rPr>
                        <a:t>Чипотле</a:t>
                      </a:r>
                      <a:r>
                        <a:rPr lang="en-GB" sz="1100" dirty="0">
                          <a:effectLst/>
                          <a:latin typeface="+mj-lt"/>
                        </a:rPr>
                        <a:t>» </a:t>
                      </a:r>
                      <a:r>
                        <a:rPr lang="en-GB" sz="1100" dirty="0" err="1">
                          <a:effectLst/>
                          <a:latin typeface="+mj-lt"/>
                        </a:rPr>
                        <a:t>Хайнц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160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12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месяцев.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6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Перечный соус «Халапеньо» Хайнц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160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12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месяцев.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9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Перечный соус «Хабанеро» Хайнц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160</a:t>
                      </a:r>
                      <a:endParaRPr lang="ru-RU" sz="11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12 месяцев. Хранить при t от +4°С до +25°С.</a:t>
                      </a:r>
                      <a:endParaRPr lang="ru-RU" sz="11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6"/>
          <p:cNvSpPr/>
          <p:nvPr/>
        </p:nvSpPr>
        <p:spPr>
          <a:xfrm>
            <a:off x="390410" y="1628800"/>
            <a:ext cx="5731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Тренд рынка - острый вкус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Умеренные цены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Натуральные ингредиенты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Уникальные рецептуры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666856" cy="775321"/>
          </a:xfrm>
        </p:spPr>
        <p:txBody>
          <a:bodyPr/>
          <a:lstStyle/>
          <a:p>
            <a:pPr defTabSz="407442">
              <a:defRPr/>
            </a:pPr>
            <a:r>
              <a:rPr lang="ru-RU" sz="2600" b="1" kern="1200" dirty="0"/>
              <a:t>Преимущества </a:t>
            </a:r>
            <a:r>
              <a:rPr lang="ru-RU" sz="26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ХАЙНЦ</a:t>
            </a:r>
            <a:r>
              <a:rPr lang="ru-RU" sz="2600" b="1" kern="1200" dirty="0"/>
              <a:t> Фудсервис?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916832"/>
            <a:ext cx="53285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Высокое и </a:t>
            </a:r>
            <a:r>
              <a:rPr lang="ru-RU" sz="1600" dirty="0" smtClean="0">
                <a:latin typeface="+mj-lt"/>
              </a:rPr>
              <a:t>стабильное 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качество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Известный бренд Хайнц 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Высокий </a:t>
            </a:r>
            <a:r>
              <a:rPr lang="ru-RU" sz="1600" dirty="0">
                <a:latin typeface="+mj-lt"/>
              </a:rPr>
              <a:t>стандарт поставщиков ингредиентов </a:t>
            </a:r>
            <a:endParaRPr lang="en-US" sz="16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Современное производство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Уникальная продуктовая линейка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Инновации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Постоянное обновление ассортимента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Поддержка и консультации от нашего Шеф-повара*</a:t>
            </a:r>
            <a:endParaRPr lang="en-US" sz="1600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Разработка и производство </a:t>
            </a:r>
            <a:r>
              <a:rPr lang="ru-RU" sz="1600" dirty="0" smtClean="0">
                <a:latin typeface="+mj-lt"/>
              </a:rPr>
              <a:t>POSM р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екламных материалов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Промо и сезонные предложения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endParaRPr lang="en-US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991853"/>
            <a:ext cx="57647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 smtClean="0"/>
              <a:t>* Кормилицын </a:t>
            </a:r>
            <a:r>
              <a:rPr lang="ru-RU" sz="1000" i="1" dirty="0"/>
              <a:t>Михаил </a:t>
            </a:r>
            <a:r>
              <a:rPr lang="ru-RU" sz="1000" i="1" dirty="0" smtClean="0"/>
              <a:t>- Член </a:t>
            </a:r>
            <a:r>
              <a:rPr lang="ru-RU" sz="1000" i="1" dirty="0"/>
              <a:t>Российской Ассоциации Кулинаров. Независимый эксперт МАК России. </a:t>
            </a:r>
          </a:p>
          <a:p>
            <a:r>
              <a:rPr lang="ru-RU" sz="1000" i="1" dirty="0" smtClean="0"/>
              <a:t>   Судья </a:t>
            </a:r>
            <a:r>
              <a:rPr lang="ru-RU" sz="1000" i="1" dirty="0"/>
              <a:t>российских и зарубежных кулинарных чемпионатов и конкурсов. </a:t>
            </a:r>
          </a:p>
          <a:p>
            <a:r>
              <a:rPr lang="ru-RU" sz="1000" i="1" dirty="0" smtClean="0"/>
              <a:t>   В </a:t>
            </a:r>
            <a:r>
              <a:rPr lang="ru-RU" sz="1000" i="1" dirty="0"/>
              <a:t>2008 г. награжден  Знаком Достоинства “Кулинарная элита России” 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24744"/>
            <a:ext cx="2592288" cy="4719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487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499" y="435383"/>
            <a:ext cx="789134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7442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Рекламные материалы </a:t>
            </a:r>
            <a:r>
              <a:rPr lang="ru-RU" sz="26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ХАЙНЦ</a:t>
            </a:r>
            <a:r>
              <a:rPr lang="ru-RU" sz="2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Фудсервис</a:t>
            </a:r>
            <a:endParaRPr lang="en-US" sz="2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sz="2600" b="1" dirty="0">
              <a:solidFill>
                <a:schemeClr val="bg1"/>
              </a:solidFill>
            </a:endParaRPr>
          </a:p>
          <a:p>
            <a:endParaRPr lang="en-US" sz="2600" b="1" dirty="0" smtClean="0">
              <a:solidFill>
                <a:schemeClr val="bg1"/>
              </a:solidFill>
            </a:endParaRPr>
          </a:p>
          <a:p>
            <a:r>
              <a:rPr lang="en-US" sz="2600" b="1" dirty="0" smtClean="0">
                <a:solidFill>
                  <a:schemeClr val="bg1"/>
                </a:solidFill>
              </a:rPr>
              <a:t>,,</a:t>
            </a:r>
            <a:r>
              <a:rPr lang="en-US" sz="800" b="1" dirty="0" smtClean="0">
                <a:solidFill>
                  <a:schemeClr val="bg1"/>
                </a:solidFill>
              </a:rPr>
              <a:t>,</a:t>
            </a:r>
            <a:endParaRPr lang="en-US" sz="800" b="1" dirty="0">
              <a:solidFill>
                <a:schemeClr val="bg1"/>
              </a:solidFill>
            </a:endParaRPr>
          </a:p>
          <a:p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92297"/>
            <a:ext cx="788692" cy="122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23" y="1307088"/>
            <a:ext cx="1341623" cy="754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9" y="3020159"/>
            <a:ext cx="1156581" cy="11134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39" y="3062144"/>
            <a:ext cx="1155359" cy="1382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73" y="3081103"/>
            <a:ext cx="1079761" cy="21123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71" y="4891438"/>
            <a:ext cx="1112493" cy="12383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90" y="1274752"/>
            <a:ext cx="1003475" cy="20434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70" y="5277230"/>
            <a:ext cx="811423" cy="647596"/>
          </a:xfrm>
          <a:prstGeom prst="rect">
            <a:avLst/>
          </a:prstGeom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60" y="2646055"/>
            <a:ext cx="1155551" cy="19834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36" y="4587773"/>
            <a:ext cx="1183051" cy="8872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68" y="2705905"/>
            <a:ext cx="1076993" cy="14167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86" y="2013913"/>
            <a:ext cx="1079001" cy="102413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60" y="1202407"/>
            <a:ext cx="1740102" cy="18126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44" y="3914745"/>
            <a:ext cx="1014518" cy="1319477"/>
          </a:xfrm>
          <a:prstGeom prst="rect">
            <a:avLst/>
          </a:prstGeom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11178" r="20947" b="33111"/>
          <a:stretch/>
        </p:blipFill>
        <p:spPr bwMode="auto">
          <a:xfrm>
            <a:off x="6358610" y="1274752"/>
            <a:ext cx="602190" cy="65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 descr="M:\Foodservice\POSM Foodservice\Костер 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55" y="5733159"/>
            <a:ext cx="734005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61" y="5140579"/>
            <a:ext cx="999326" cy="118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9" y="3575437"/>
            <a:ext cx="1035869" cy="146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0503" flipH="1">
            <a:off x="6146024" y="4360838"/>
            <a:ext cx="317761" cy="67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52" y="3020159"/>
            <a:ext cx="879567" cy="78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\\seumskfp001\Users\Foodservice\POSM Foodservice\Блокнот (1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3074">
            <a:off x="8033519" y="1477712"/>
            <a:ext cx="791374" cy="1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image00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7" y="1145569"/>
            <a:ext cx="976515" cy="12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1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66996" r="31028" b="1226"/>
          <a:stretch/>
        </p:blipFill>
        <p:spPr bwMode="auto">
          <a:xfrm>
            <a:off x="6807883" y="4412646"/>
            <a:ext cx="418581" cy="35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4502863" y="5328478"/>
            <a:ext cx="776331" cy="1192697"/>
            <a:chOff x="5823600" y="5670459"/>
            <a:chExt cx="621973" cy="910843"/>
          </a:xfrm>
        </p:grpSpPr>
        <p:pic>
          <p:nvPicPr>
            <p:cNvPr id="36" name="Picture 2" descr="C:\Documents and Settings\ksemenova\My Documents\Marketing\pics\Cut TK bottle\Antena_175x256_3_curve copy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600" y="5670459"/>
              <a:ext cx="621973" cy="91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Овал 36"/>
            <p:cNvSpPr/>
            <p:nvPr/>
          </p:nvSpPr>
          <p:spPr bwMode="auto">
            <a:xfrm>
              <a:off x="5960078" y="5757850"/>
              <a:ext cx="349018" cy="4571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6146" name="Picture 2" descr="\\seumskfp001\Users\Foodservice\POSM Foodservice\soy saucer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33" y="2040424"/>
            <a:ext cx="1021720" cy="102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4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ed0dc7a-4d4c-4834-81bb-1b02db4e3e09@hjhein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350235"/>
            <a:ext cx="2388518" cy="193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d2f71afc-b8ea-48f9-b696-a3acbf421830@hjheinz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1515" y="5025327"/>
            <a:ext cx="1801456" cy="13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5f64025c-e646-488f-a7b8-a771160a6ba1@hjheinz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58" y="1483880"/>
            <a:ext cx="1227700" cy="89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59bed2ab-0a93-4b3e-903f-526d16c8adb2@hjheinz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3384" y="2073958"/>
            <a:ext cx="1448347" cy="15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48958c5a-07df-4be6-ab15-92a01bab0e46@hjheinz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04" y="4895907"/>
            <a:ext cx="1694811" cy="166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62d91c58-f883-4fe5-977b-b26f0d6f9a10@hjheinz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4683" y="3761978"/>
            <a:ext cx="2267744" cy="156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b71250a2-9270-4aa7-861b-dfc686678740@hjheinz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004" y="4200726"/>
            <a:ext cx="781611" cy="78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349d8177-73db-453d-946d-051a8e09b448@hjheinz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0893" y="1116549"/>
            <a:ext cx="734662" cy="7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M:\Foodservice\Heinz FS Moscow\NPD\Top Down Pudlishki\tom1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892461"/>
            <a:ext cx="1432050" cy="13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M:\Foodservice\Heinz FS Moscow\NPD\Top Down Pudlishki\tom2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922" y="3811182"/>
            <a:ext cx="1569499" cy="11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Picture 15" descr="M:\Foodservice\Heinz FS Moscow\NPD\Top Down Pudlishki\tom3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689" y="5372844"/>
            <a:ext cx="1455613" cy="10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328498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Спасибо!!!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736" name="Picture 16" descr="M:\Foodservice\Heinz FS Moscow\NPD\Top Down Pudlishki\759tomatoes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447930"/>
            <a:ext cx="1340353" cy="8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17" descr="M:\Foodservice\Heinz FS Moscow\NPD\Top Down Pudlishki\tom4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004" y="2641663"/>
            <a:ext cx="358213" cy="3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ef2466e6-a704-4eb8-b0d5-00e8db3e08af@hjheinz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4416" y="1153332"/>
            <a:ext cx="777728" cy="78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52" y="1458652"/>
            <a:ext cx="7920880" cy="4752528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 bwMode="auto">
          <a:xfrm>
            <a:off x="5896233" y="1273484"/>
            <a:ext cx="1206253" cy="504056"/>
          </a:xfrm>
          <a:prstGeom prst="wedgeRoundRectCallout">
            <a:avLst>
              <a:gd name="adj1" fmla="val -21504"/>
              <a:gd name="adj2" fmla="val 157423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 bwMode="auto">
          <a:xfrm>
            <a:off x="5397137" y="3634172"/>
            <a:ext cx="1295400" cy="504056"/>
          </a:xfrm>
          <a:prstGeom prst="wedgeRoundRectCallout">
            <a:avLst>
              <a:gd name="adj1" fmla="val -43954"/>
              <a:gd name="adj2" fmla="val -132483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 bwMode="auto">
          <a:xfrm>
            <a:off x="3837742" y="1096194"/>
            <a:ext cx="1235452" cy="576064"/>
          </a:xfrm>
          <a:prstGeom prst="wedgeRoundRectCallout">
            <a:avLst>
              <a:gd name="adj1" fmla="val -13543"/>
              <a:gd name="adj2" fmla="val 197133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 bwMode="auto">
          <a:xfrm>
            <a:off x="331612" y="1030478"/>
            <a:ext cx="1620885" cy="504056"/>
          </a:xfrm>
          <a:prstGeom prst="wedgeRoundRectCallout">
            <a:avLst>
              <a:gd name="adj1" fmla="val 64133"/>
              <a:gd name="adj2" fmla="val 172792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 bwMode="auto">
          <a:xfrm>
            <a:off x="123114" y="3429000"/>
            <a:ext cx="1316318" cy="504056"/>
          </a:xfrm>
          <a:prstGeom prst="wedgeRoundRectCallout">
            <a:avLst>
              <a:gd name="adj1" fmla="val 67515"/>
              <a:gd name="adj2" fmla="val -204911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612" y="1128650"/>
            <a:ext cx="157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#</a:t>
            </a:r>
            <a:r>
              <a:rPr lang="ru-RU" sz="1200" b="1" dirty="0" smtClean="0"/>
              <a:t>1 </a:t>
            </a:r>
            <a:r>
              <a:rPr lang="en-US" sz="1200" b="1" dirty="0" smtClean="0"/>
              <a:t>in Canada </a:t>
            </a:r>
            <a:r>
              <a:rPr lang="ru-RU" sz="1200" b="1" dirty="0" smtClean="0"/>
              <a:t>83%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33329" y="1124744"/>
            <a:ext cx="123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</a:t>
            </a:r>
            <a:r>
              <a:rPr lang="en-US" sz="1200" b="1" dirty="0"/>
              <a:t>#</a:t>
            </a:r>
            <a:r>
              <a:rPr lang="ru-RU" sz="1200" b="1" dirty="0" smtClean="0"/>
              <a:t>1 </a:t>
            </a:r>
            <a:r>
              <a:rPr lang="en-US" sz="1200" b="1" dirty="0" smtClean="0"/>
              <a:t>in Great Britain 80%</a:t>
            </a:r>
            <a:r>
              <a:rPr lang="ru-RU" sz="1200" b="1" dirty="0" smtClean="0"/>
              <a:t> 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20509" y="1315875"/>
            <a:ext cx="118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#</a:t>
            </a:r>
            <a:r>
              <a:rPr lang="ru-RU" sz="1200" b="1" dirty="0" smtClean="0"/>
              <a:t> 1 </a:t>
            </a:r>
            <a:r>
              <a:rPr lang="en-US" sz="1200" b="1" dirty="0" smtClean="0"/>
              <a:t>in Russia </a:t>
            </a:r>
            <a:r>
              <a:rPr lang="ru-RU" sz="1200" b="1" dirty="0" smtClean="0"/>
              <a:t>3</a:t>
            </a:r>
            <a:r>
              <a:rPr lang="en-US" sz="1200" b="1" dirty="0" smtClean="0"/>
              <a:t>0</a:t>
            </a:r>
            <a:r>
              <a:rPr lang="ru-RU" sz="1200" b="1" dirty="0" smtClean="0"/>
              <a:t>%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3112" y="4859287"/>
            <a:ext cx="1702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#</a:t>
            </a:r>
            <a:r>
              <a:rPr lang="ru-RU" sz="1400" b="1" dirty="0" smtClean="0"/>
              <a:t>1 </a:t>
            </a:r>
            <a:r>
              <a:rPr lang="en-US" sz="1400" b="1" dirty="0" smtClean="0"/>
              <a:t>in Venezuela 68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97137" y="3718448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#1 in UAE 40 %</a:t>
            </a:r>
            <a:endParaRPr lang="ru-RU" sz="1200" b="1" dirty="0"/>
          </a:p>
        </p:txBody>
      </p:sp>
      <p:sp>
        <p:nvSpPr>
          <p:cNvPr id="23" name="Скругленная прямоугольная выноска 22"/>
          <p:cNvSpPr/>
          <p:nvPr/>
        </p:nvSpPr>
        <p:spPr bwMode="auto">
          <a:xfrm>
            <a:off x="40591" y="4761148"/>
            <a:ext cx="1784591" cy="504056"/>
          </a:xfrm>
          <a:prstGeom prst="wedgeRoundRectCallout">
            <a:avLst>
              <a:gd name="adj1" fmla="val 79937"/>
              <a:gd name="adj2" fmla="val -207504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094" y="3527139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#</a:t>
            </a:r>
            <a:r>
              <a:rPr lang="ru-RU" sz="1400" b="1" dirty="0" smtClean="0"/>
              <a:t>1 </a:t>
            </a:r>
            <a:r>
              <a:rPr lang="en-US" sz="1400" b="1" dirty="0" smtClean="0"/>
              <a:t>in US 60</a:t>
            </a:r>
            <a:r>
              <a:rPr lang="ru-RU" sz="1400" b="1" dirty="0" smtClean="0"/>
              <a:t>% 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0591" y="404664"/>
            <a:ext cx="91034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     Кетчуп </a:t>
            </a:r>
            <a:r>
              <a:rPr lang="ru-RU" sz="2600" b="1" dirty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ХАЙНЦ</a:t>
            </a:r>
            <a:r>
              <a:rPr lang="en-US" sz="2600" b="1" dirty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– </a:t>
            </a:r>
            <a:r>
              <a:rPr lang="ru-RU" sz="2600" b="1" dirty="0">
                <a:solidFill>
                  <a:srgbClr val="FFFFFF"/>
                </a:solidFill>
                <a:latin typeface="Calibri"/>
                <a:ea typeface="+mj-ea"/>
                <a:cs typeface="+mj-cs"/>
              </a:rPr>
              <a:t>лидирующие позиции!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191000" y="6642100"/>
            <a:ext cx="4953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dirty="0" smtClean="0"/>
              <a:t>*My World’s Favorite Ketchup by </a:t>
            </a:r>
            <a:r>
              <a:rPr lang="en-US" altLang="en-US" sz="800" dirty="0" err="1" smtClean="0"/>
              <a:t>Euromonitor</a:t>
            </a:r>
            <a:r>
              <a:rPr lang="en-US" altLang="en-US" sz="800" dirty="0" smtClean="0"/>
              <a:t>, June 2013. Value share in %.</a:t>
            </a:r>
            <a:endParaRPr lang="en-US" altLang="en-US" sz="800" dirty="0"/>
          </a:p>
        </p:txBody>
      </p:sp>
      <p:sp>
        <p:nvSpPr>
          <p:cNvPr id="33" name="Скругленная прямоугольная выноска 16"/>
          <p:cNvSpPr/>
          <p:nvPr/>
        </p:nvSpPr>
        <p:spPr bwMode="auto">
          <a:xfrm>
            <a:off x="2542342" y="3118403"/>
            <a:ext cx="1295400" cy="457200"/>
          </a:xfrm>
          <a:prstGeom prst="wedgeRoundRectCallout">
            <a:avLst>
              <a:gd name="adj1" fmla="val 73925"/>
              <a:gd name="adj2" fmla="val -132347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6142" y="31212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#</a:t>
            </a:r>
            <a:r>
              <a:rPr lang="ru-RU" sz="1400" b="1" dirty="0" smtClean="0"/>
              <a:t>1 </a:t>
            </a:r>
            <a:r>
              <a:rPr lang="en-US" sz="1400" b="1" dirty="0" smtClean="0"/>
              <a:t>in Spain 39</a:t>
            </a:r>
            <a:r>
              <a:rPr lang="ru-RU" sz="1400" b="1" dirty="0" smtClean="0"/>
              <a:t>% </a:t>
            </a:r>
            <a:endParaRPr lang="en-US" sz="1400" b="1" dirty="0"/>
          </a:p>
        </p:txBody>
      </p:sp>
      <p:sp>
        <p:nvSpPr>
          <p:cNvPr id="36" name="Скругленная прямоугольная выноска 16"/>
          <p:cNvSpPr/>
          <p:nvPr/>
        </p:nvSpPr>
        <p:spPr bwMode="auto">
          <a:xfrm>
            <a:off x="2616926" y="2378481"/>
            <a:ext cx="1143000" cy="504056"/>
          </a:xfrm>
          <a:prstGeom prst="wedgeRoundRectCallout">
            <a:avLst>
              <a:gd name="adj1" fmla="val 85233"/>
              <a:gd name="adj2" fmla="val -26094"/>
              <a:gd name="adj3" fmla="val 1666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16926" y="2375263"/>
            <a:ext cx="1143000" cy="49244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#</a:t>
            </a:r>
            <a:r>
              <a:rPr lang="ru-RU" sz="1200" b="1" dirty="0" smtClean="0"/>
              <a:t>1 </a:t>
            </a:r>
            <a:r>
              <a:rPr lang="en-US" sz="1200" b="1" dirty="0" smtClean="0"/>
              <a:t>in France 39</a:t>
            </a:r>
            <a:r>
              <a:rPr lang="ru-RU" sz="1200" b="1" dirty="0" smtClean="0"/>
              <a:t>%</a:t>
            </a:r>
            <a:r>
              <a:rPr lang="ru-RU" sz="1400" b="1" dirty="0" smtClean="0"/>
              <a:t> 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6094" y="5877272"/>
            <a:ext cx="8659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FFFFFF"/>
                </a:solidFill>
                <a:latin typeface="Calibri"/>
              </a:rPr>
              <a:t>Кетчуп ХАЙНЦ</a:t>
            </a:r>
            <a:r>
              <a:rPr lang="en-US" sz="2000" b="1" dirty="0">
                <a:solidFill>
                  <a:srgbClr val="FFFFFF"/>
                </a:solidFill>
                <a:latin typeface="Calibri"/>
              </a:rPr>
              <a:t>– </a:t>
            </a:r>
            <a:r>
              <a:rPr lang="ru-RU" sz="2000" b="1" dirty="0">
                <a:solidFill>
                  <a:srgbClr val="FFFFFF"/>
                </a:solidFill>
                <a:latin typeface="Calibri"/>
              </a:rPr>
              <a:t>лидирующие позиции!</a:t>
            </a:r>
          </a:p>
        </p:txBody>
      </p:sp>
      <p:sp>
        <p:nvSpPr>
          <p:cNvPr id="26" name="Tekstvak 45"/>
          <p:cNvSpPr txBox="1">
            <a:spLocks noChangeArrowheads="1"/>
          </p:cNvSpPr>
          <p:nvPr/>
        </p:nvSpPr>
        <p:spPr bwMode="auto">
          <a:xfrm>
            <a:off x="214811" y="6021288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solidFill>
                  <a:srgbClr val="C00000"/>
                </a:solidFill>
                <a:latin typeface="Calibri"/>
                <a:ea typeface="Osaka"/>
                <a:cs typeface="Osaka"/>
              </a:rPr>
              <a:t> </a:t>
            </a:r>
            <a:r>
              <a:rPr lang="ru-RU" sz="2600" dirty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Доля в Топ 10 странах</a:t>
            </a:r>
            <a:r>
              <a:rPr lang="en-US" sz="2600" dirty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52</a:t>
            </a:r>
            <a:r>
              <a:rPr lang="ru-RU" sz="2600" dirty="0" smtClean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%. Глобальная </a:t>
            </a:r>
            <a:r>
              <a:rPr lang="ru-RU" sz="2600" dirty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доля рынка </a:t>
            </a:r>
            <a:r>
              <a:rPr lang="en-US" sz="2600" dirty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26</a:t>
            </a:r>
            <a:r>
              <a:rPr lang="en-US" sz="2600" dirty="0" smtClean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%</a:t>
            </a:r>
            <a:r>
              <a:rPr lang="ru-RU" sz="1400" dirty="0">
                <a:solidFill>
                  <a:srgbClr val="FF0000"/>
                </a:solidFill>
                <a:latin typeface="Calibri"/>
                <a:ea typeface="Osaka"/>
                <a:cs typeface="Osaka"/>
              </a:rPr>
              <a:t>.</a:t>
            </a:r>
            <a:endParaRPr lang="en-US" sz="2600" dirty="0">
              <a:solidFill>
                <a:srgbClr val="FF0000"/>
              </a:solidFill>
              <a:latin typeface="Calibri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750127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0924" y="44624"/>
            <a:ext cx="9036496" cy="836712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solidFill>
                  <a:srgbClr val="FFFFFF"/>
                </a:solidFill>
                <a:latin typeface="Calibri"/>
              </a:rPr>
              <a:t>ХАЙНЦ </a:t>
            </a:r>
            <a:r>
              <a:rPr lang="ru-RU" sz="2600" b="1" dirty="0">
                <a:solidFill>
                  <a:srgbClr val="FFFFFF"/>
                </a:solidFill>
                <a:latin typeface="Calibri"/>
              </a:rPr>
              <a:t>в мире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1303338"/>
            <a:ext cx="6240462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270798"/>
            <a:ext cx="8923337" cy="3067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15059" y="4942909"/>
            <a:ext cx="72284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0" dirty="0" smtClean="0">
                <a:solidFill>
                  <a:schemeClr val="tx1"/>
                </a:solidFill>
                <a:latin typeface="+mj-lt"/>
              </a:rPr>
              <a:t>72 производственные площадки в 23 странах мира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0" dirty="0" smtClean="0">
                <a:solidFill>
                  <a:schemeClr val="tx1"/>
                </a:solidFill>
                <a:latin typeface="+mj-lt"/>
              </a:rPr>
              <a:t>Продажи в 200 странах мира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1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553325" cy="660276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FFFFFF"/>
                </a:solidFill>
                <a:latin typeface="Calibri"/>
              </a:rPr>
              <a:t>ХАЙНЦ</a:t>
            </a:r>
            <a:r>
              <a:rPr lang="en-US" altLang="ru-RU" sz="2000" b="1" dirty="0">
                <a:solidFill>
                  <a:srgbClr val="FFFFFF"/>
                </a:solidFill>
                <a:latin typeface="Calibri"/>
              </a:rPr>
              <a:t> – </a:t>
            </a:r>
            <a:r>
              <a:rPr lang="ru-RU" altLang="ru-RU" sz="2000" b="1" dirty="0">
                <a:solidFill>
                  <a:srgbClr val="FFFFFF"/>
                </a:solidFill>
                <a:latin typeface="Calibri"/>
              </a:rPr>
              <a:t>абсолютный лидер рынка соусов!</a:t>
            </a:r>
            <a:endParaRPr lang="en-US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456737"/>
              </p:ext>
            </p:extLst>
          </p:nvPr>
        </p:nvGraphicFramePr>
        <p:xfrm>
          <a:off x="166056" y="1374163"/>
          <a:ext cx="8786586" cy="524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868144" y="6641212"/>
            <a:ext cx="30844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AC Nielsen, Sauces Market</a:t>
            </a:r>
            <a:r>
              <a:rPr lang="ru-RU" sz="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Urban National,</a:t>
            </a:r>
            <a:r>
              <a:rPr lang="ru-RU" sz="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8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February 2015</a:t>
            </a:r>
            <a:endParaRPr lang="ru-RU" sz="8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0435" y="1128100"/>
            <a:ext cx="19383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§"/>
              <a:defRPr sz="2200" b="1">
                <a:solidFill>
                  <a:srgbClr val="6B6B6B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85000"/>
              </a:lnSpc>
              <a:spcBef>
                <a:spcPct val="45000"/>
              </a:spcBef>
              <a:buClr>
                <a:srgbClr val="E60C00"/>
              </a:buClr>
              <a:buChar char="•"/>
              <a:defRPr sz="2000">
                <a:solidFill>
                  <a:srgbClr val="6B6B6B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E60C00"/>
              </a:buClr>
              <a:buFont typeface="Arial" charset="0"/>
              <a:buChar char="»"/>
              <a:defRPr>
                <a:solidFill>
                  <a:srgbClr val="6B6B6B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rgbClr val="6B6B6B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85000"/>
              </a:lnSpc>
              <a:spcBef>
                <a:spcPct val="45000"/>
              </a:spcBef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45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  <a:defRPr sz="1400">
                <a:solidFill>
                  <a:srgbClr val="6B6B6B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 i="1" dirty="0">
                <a:solidFill>
                  <a:srgbClr val="4F6228"/>
                </a:solidFill>
                <a:latin typeface="Verdana" pitchFamily="34" charset="0"/>
              </a:rPr>
              <a:t>Sauces Value Share, %</a:t>
            </a:r>
            <a:endParaRPr lang="ru-RU" altLang="en-US" sz="1000" i="1" dirty="0">
              <a:solidFill>
                <a:srgbClr val="4F6228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38864" cy="87471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FFFFFF"/>
                </a:solidFill>
                <a:latin typeface="Calibri"/>
              </a:rPr>
              <a:t>Томатный кетчуп </a:t>
            </a:r>
            <a:r>
              <a:rPr lang="ru-RU" sz="2600" b="1" dirty="0" smtClean="0">
                <a:solidFill>
                  <a:srgbClr val="FFFFFF"/>
                </a:solidFill>
                <a:latin typeface="Calibri"/>
              </a:rPr>
              <a:t>ХАЙНЦ</a:t>
            </a:r>
            <a:endParaRPr lang="ru-RU" sz="26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098" name="Picture 2" descr="C:\Documents and Settings\ksemenova\My Documents\Marketing\pics\Products\43_D_06_12_Slide_Heinz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116808"/>
            <a:ext cx="4737259" cy="339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653675" y="1268760"/>
            <a:ext cx="40894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Кетчуп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Хайнц —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самый известный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кетчуп в мире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создан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на основе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натуральных ингредиентов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Он не содержит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искусственных ароматизаторов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красителей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консервантов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и крахмала.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Секрет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уникального вкуса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кетчупа Хайнц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— в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использовании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специально выращенных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сортов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томатов с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повышенным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содержанием пектина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и </a:t>
            </a: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ликопина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831" y="4382219"/>
            <a:ext cx="3010620" cy="21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590432"/>
            <a:ext cx="46805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отличие от других кетчупов </a:t>
            </a:r>
            <a:r>
              <a:rPr lang="ru-RU" sz="1600" u="sng" dirty="0">
                <a:solidFill>
                  <a:srgbClr val="FF0000"/>
                </a:solidFill>
              </a:rPr>
              <a:t>Хайнц не содержит: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600" dirty="0"/>
              <a:t>искусственных ароматизаторов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600" dirty="0"/>
              <a:t>красителей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600" dirty="0"/>
              <a:t>консервантов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600" dirty="0"/>
              <a:t>крахмала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600" dirty="0"/>
              <a:t>ГМО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0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66856" cy="87471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FFFFFF"/>
                </a:solidFill>
                <a:latin typeface="Calibri"/>
              </a:rPr>
              <a:t>Порционные соусы </a:t>
            </a:r>
            <a:r>
              <a:rPr lang="ru-RU" sz="2600" b="1" dirty="0" smtClean="0">
                <a:solidFill>
                  <a:srgbClr val="FFFFFF"/>
                </a:solidFill>
                <a:latin typeface="Calibri"/>
              </a:rPr>
              <a:t>ХАЙНЦ</a:t>
            </a:r>
            <a:endParaRPr lang="ru-RU" sz="2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21" y="1110053"/>
            <a:ext cx="52578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Дип-поты Хайнц</a:t>
            </a:r>
            <a:endParaRPr lang="en-US" sz="18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Дип-поты Хайнц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прекрасно подходят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формату шведского стола и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для раздаточных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линий общественного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питания.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Широкая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линейка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вкусов подчеркнет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любое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блюдо из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Вашего меню. </a:t>
            </a:r>
            <a:endParaRPr lang="ru-RU" sz="1600" b="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Порционные соусы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— идеальное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дополнение к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картофелю фри, </a:t>
            </a: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нагетсам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сухарикам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и другим снекам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424" y="5183888"/>
            <a:ext cx="62457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1800" b="1" dirty="0" err="1" smtClean="0">
                <a:solidFill>
                  <a:schemeClr val="tx1"/>
                </a:solidFill>
                <a:latin typeface="+mj-lt"/>
              </a:rPr>
              <a:t>Сашеты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 Хайнц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8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Соевый соус ,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томатный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 кетчуп, майонезный соус</a:t>
            </a: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Удобная упаковка </a:t>
            </a:r>
            <a:r>
              <a:rPr lang="en-US" sz="1600" b="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Качественный продукт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3" name="Picture 3" descr="C:\Documents and Settings\ksemenova\My Documents\Marketing\pics\Products\sachet 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524401" cy="109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ksemenova\My Documents\Marketing\pics\Products\Soy sauce sachet 10 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296" y="5575631"/>
            <a:ext cx="541254" cy="11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5412128" y="3067662"/>
            <a:ext cx="851382" cy="62182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27481"/>
              </p:ext>
            </p:extLst>
          </p:nvPr>
        </p:nvGraphicFramePr>
        <p:xfrm>
          <a:off x="467544" y="3392284"/>
          <a:ext cx="7056784" cy="205294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33012"/>
                <a:gridCol w="1115460"/>
                <a:gridCol w="2808312"/>
              </a:tblGrid>
              <a:tr h="2089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мл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1309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томатный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Барбек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ь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ю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+2°С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681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Сырный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350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Майонез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Провансаль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67%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 5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32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Кетчуп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Томатный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20°С- 6 мес.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Карри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Горчичный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Чесночный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Кисло-сладкий оригинальный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+2°С до 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30°С- 6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435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Сальса Ж/О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от +2°С до +30°С- 6 мес.</a:t>
                      </a: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Барбекью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с дымком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от +2°С до +30°С- 6 мес.</a:t>
                      </a:r>
                    </a:p>
                  </a:txBody>
                  <a:tcPr marL="68580" marR="68580" marT="0" marB="0"/>
                </a:tc>
              </a:tr>
              <a:tr h="1107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деликатесный Терияки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от +2°С до +30°С- 6 мес.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44561"/>
            <a:ext cx="2952328" cy="211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\\seumskfp001\Groups\Foodservice\Heinz FS Moscow\NPD\Egypt\Labels\Soya_soshet_mayonez_Egip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146" y="5575631"/>
            <a:ext cx="481334" cy="111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0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13"/>
            <a:ext cx="7738864" cy="87471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solidFill>
                  <a:srgbClr val="FFFFFF"/>
                </a:solidFill>
                <a:latin typeface="Calibri"/>
              </a:rPr>
              <a:t>Соусы </a:t>
            </a:r>
            <a:r>
              <a:rPr lang="ru-RU" sz="2600" b="1" dirty="0" smtClean="0">
                <a:solidFill>
                  <a:srgbClr val="FFFFFF"/>
                </a:solidFill>
                <a:latin typeface="Calibri"/>
              </a:rPr>
              <a:t>ХАЙНЦ </a:t>
            </a:r>
            <a:r>
              <a:rPr lang="ru-RU" sz="2600" b="1" dirty="0">
                <a:solidFill>
                  <a:srgbClr val="FFFFFF"/>
                </a:solidFill>
                <a:latin typeface="Calibri"/>
              </a:rPr>
              <a:t>в балке</a:t>
            </a:r>
            <a:r>
              <a:rPr lang="en-US" sz="2600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ru-RU" sz="2600" b="1" dirty="0">
                <a:solidFill>
                  <a:srgbClr val="FFFFFF"/>
                </a:solidFill>
                <a:latin typeface="Calibri"/>
              </a:rPr>
              <a:t>с дозатором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192893"/>
            <a:ext cx="3035070" cy="23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6814" y="1093376"/>
            <a:ext cx="53052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Соусы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Хайнц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2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кг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в балке с дозатором </a:t>
            </a:r>
            <a:endParaRPr lang="en-US" sz="18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4 вкуса – томатный кетчуп, майонезный, горчичный и Цезарь соусы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Практичное решение для </a:t>
            </a:r>
            <a:r>
              <a:rPr lang="ru-RU" sz="1600" b="0" dirty="0" err="1">
                <a:solidFill>
                  <a:schemeClr val="tx1"/>
                </a:solidFill>
                <a:latin typeface="+mj-lt"/>
              </a:rPr>
              <a:t>фудкортов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600" b="0" dirty="0" err="1" smtClean="0">
                <a:solidFill>
                  <a:schemeClr val="tx1"/>
                </a:solidFill>
                <a:latin typeface="+mj-lt"/>
              </a:rPr>
              <a:t>кейтеринга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шведских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столов и кафе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быстрого обслуживания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. </a:t>
            </a:r>
            <a:endParaRPr lang="ru-RU" sz="1600" b="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Герметичный пакет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с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соусом соединяется через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коннектор с диспенсером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 обеспечивая максимальную гигиеническую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защиту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продукта и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легкость в работе.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Диспенсер гарантирует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точную порцию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при дозировании — 30 г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. 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b="0" dirty="0">
                <a:solidFill>
                  <a:schemeClr val="tx1"/>
                </a:solidFill>
                <a:latin typeface="+mj-lt"/>
              </a:rPr>
              <a:t>Продукт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расходуется без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потерь — до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последней капельки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.</a:t>
            </a:r>
            <a:endParaRPr lang="en-US" sz="1600" dirty="0" smtClean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902378"/>
              </p:ext>
            </p:extLst>
          </p:nvPr>
        </p:nvGraphicFramePr>
        <p:xfrm>
          <a:off x="467544" y="4581128"/>
          <a:ext cx="4968552" cy="14640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0555"/>
                <a:gridCol w="955789"/>
                <a:gridCol w="1872208"/>
              </a:tblGrid>
              <a:tr h="21568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г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2883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Горчичный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</a:p>
                  </a:txBody>
                  <a:tcPr marL="68580" marR="68580" marT="0" marB="0"/>
                </a:tc>
              </a:tr>
              <a:tr h="28827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майонезный Легкий 28%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+4°С-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мес.</a:t>
                      </a:r>
                    </a:p>
                  </a:txBody>
                  <a:tcPr marL="68580" marR="68580" marT="0" marB="0"/>
                </a:tc>
              </a:tr>
              <a:tr h="2730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Кетчуп томатный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</a:p>
                  </a:txBody>
                  <a:tcPr marL="68580" marR="68580" marT="0" marB="0"/>
                </a:tc>
              </a:tr>
              <a:tr h="3517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Заправка Цезарь для салата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2000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54" y="1431558"/>
            <a:ext cx="3618630" cy="241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7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021" y="2023719"/>
            <a:ext cx="1304046" cy="901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976" y="1170473"/>
            <a:ext cx="1189316" cy="7998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04" y="1068192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+mj-lt"/>
              </a:rPr>
              <a:t>Соусы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способны значительно расширить и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украсить любое меню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. Экономичная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упаковка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занимает минимум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места и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идеально подходит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для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использования на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кухне. </a:t>
            </a:r>
            <a:endParaRPr lang="ru-RU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Соус </a:t>
            </a:r>
            <a:r>
              <a:rPr lang="ru-RU" sz="1600" b="1" dirty="0" err="1" smtClean="0">
                <a:solidFill>
                  <a:schemeClr val="tx1"/>
                </a:solidFill>
                <a:latin typeface="+mj-lt"/>
              </a:rPr>
              <a:t>Барбекью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 незаменим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при мариновании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,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в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</a:rPr>
              <a:t>Чесночном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 можно 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запечь любое блюдо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600" b="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+mj-lt"/>
              </a:rPr>
              <a:t>Сырный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 соус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разнообразит салаты</a:t>
            </a:r>
            <a:r>
              <a:rPr lang="ru-RU" sz="1600" b="0" dirty="0">
                <a:solidFill>
                  <a:schemeClr val="tx1"/>
                </a:solidFill>
                <a:latin typeface="+mj-lt"/>
              </a:rPr>
              <a:t>, пасты и </a:t>
            </a:r>
            <a:r>
              <a:rPr lang="ru-RU" sz="1600" b="0" dirty="0" smtClean="0">
                <a:solidFill>
                  <a:schemeClr val="tx1"/>
                </a:solidFill>
                <a:latin typeface="+mj-lt"/>
              </a:rPr>
              <a:t>пиццу</a:t>
            </a:r>
            <a:r>
              <a:rPr lang="ru-RU" sz="1600" dirty="0" smtClean="0">
                <a:latin typeface="+mj-lt"/>
              </a:rPr>
              <a:t>.</a:t>
            </a:r>
            <a:endParaRPr lang="en-US" sz="1600" b="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+mj-lt"/>
              </a:rPr>
              <a:t>Соус</a:t>
            </a:r>
            <a:r>
              <a:rPr lang="ru-RU" sz="1600" b="1" dirty="0">
                <a:latin typeface="+mj-lt"/>
              </a:rPr>
              <a:t> Терияки </a:t>
            </a:r>
            <a:r>
              <a:rPr lang="ru-RU" sz="1600" dirty="0"/>
              <a:t>отлично подходит </a:t>
            </a:r>
            <a:r>
              <a:rPr lang="ru-RU" sz="1600" dirty="0" smtClean="0"/>
              <a:t>к птице</a:t>
            </a:r>
            <a:r>
              <a:rPr lang="ru-RU" sz="1600" dirty="0"/>
              <a:t>, мясным и рыбным блюдам, </a:t>
            </a:r>
            <a:endParaRPr lang="ru-RU" sz="1600" dirty="0" smtClean="0"/>
          </a:p>
          <a:p>
            <a:r>
              <a:rPr lang="ru-RU" sz="1600" dirty="0" smtClean="0"/>
              <a:t>придавая </a:t>
            </a:r>
            <a:r>
              <a:rPr lang="ru-RU" sz="1600" dirty="0"/>
              <a:t>аппетитную золотистую глазурь и оригинальный вкус</a:t>
            </a:r>
            <a:endParaRPr lang="ru-RU" sz="1600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+mj-lt"/>
              </a:rPr>
              <a:t>Соус </a:t>
            </a:r>
            <a:r>
              <a:rPr lang="ru-RU" sz="1600" b="1" dirty="0" smtClean="0">
                <a:latin typeface="+mj-lt"/>
              </a:rPr>
              <a:t>Карри</a:t>
            </a:r>
            <a:r>
              <a:rPr lang="ru-RU" sz="1600" dirty="0" smtClean="0">
                <a:latin typeface="+mj-lt"/>
              </a:rPr>
              <a:t> используем для </a:t>
            </a:r>
            <a:r>
              <a:rPr lang="ru-RU" sz="1600" dirty="0">
                <a:latin typeface="+mj-lt"/>
              </a:rPr>
              <a:t>маринада с добавлением соевого </a:t>
            </a:r>
            <a:r>
              <a:rPr lang="ru-RU" sz="1600" dirty="0" smtClean="0">
                <a:latin typeface="+mj-lt"/>
              </a:rPr>
              <a:t>соуса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altLang="ru-RU" sz="1600" dirty="0">
                <a:latin typeface="+mj-lt"/>
              </a:rPr>
              <a:t>Соус </a:t>
            </a:r>
            <a:r>
              <a:rPr lang="ru-RU" altLang="ru-RU" sz="1600" b="1" dirty="0" smtClean="0">
                <a:latin typeface="+mj-lt"/>
              </a:rPr>
              <a:t>Тысяча островов </a:t>
            </a:r>
            <a:r>
              <a:rPr lang="ru-RU" altLang="ru-RU" sz="1600" dirty="0">
                <a:latin typeface="+mj-lt"/>
              </a:rPr>
              <a:t>–  классический соус для салатов в американской кухне</a:t>
            </a:r>
            <a:endParaRPr lang="ru-RU" sz="160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218" name="Picture 2" descr="C:\Documents and Settings\vdyachkova\My Documents\Designs\CP_STr_R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595667"/>
            <a:ext cx="2044641" cy="10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86993" y="13571"/>
            <a:ext cx="7199312" cy="874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4000" tIns="44450" rIns="18000" bIns="44450" numCol="1" anchor="b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34" charset="0"/>
              </a:defRPr>
            </a:lvl2pPr>
            <a:lvl3pPr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34" charset="0"/>
              </a:defRPr>
            </a:lvl3pPr>
            <a:lvl4pPr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34" charset="0"/>
              </a:defRPr>
            </a:lvl4pPr>
            <a:lvl5pPr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defTabSz="7620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Соусы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Х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АЙНЦ</a:t>
            </a:r>
            <a:r>
              <a:rPr lang="ru-RU" dirty="0" smtClean="0"/>
              <a:t> в балке, 1 кг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104" y="2996952"/>
            <a:ext cx="1298963" cy="864096"/>
          </a:xfrm>
          <a:prstGeom prst="rect">
            <a:avLst/>
          </a:prstGeom>
        </p:spPr>
      </p:pic>
      <p:pic>
        <p:nvPicPr>
          <p:cNvPr id="9" name="Picture 2" descr="C:\Users\OMinchen\AppData\Local\Microsoft\Windows\Temporary Internet Files\Content.Outlook\230QM5E6\Teriya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95" y="3910483"/>
            <a:ext cx="1287208" cy="92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eumskfp001\Users\Foodservice\FS PRODUCT PHOTOS\Bulks\Mustard_1k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94" y="4805105"/>
            <a:ext cx="1332353" cy="9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63081"/>
              </p:ext>
            </p:extLst>
          </p:nvPr>
        </p:nvGraphicFramePr>
        <p:xfrm>
          <a:off x="251520" y="3861048"/>
          <a:ext cx="6480720" cy="17012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28913"/>
                <a:gridCol w="931527"/>
                <a:gridCol w="2520280"/>
              </a:tblGrid>
              <a:tr h="1924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Вес нетто,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Условия хранения</a:t>
                      </a:r>
                    </a:p>
                  </a:txBody>
                  <a:tcPr marL="68580" marR="68580" marT="0" marB="0">
                    <a:solidFill>
                      <a:srgbClr val="FF9999"/>
                    </a:solidFill>
                  </a:tcPr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томатный </a:t>
                      </a:r>
                      <a:r>
                        <a:rPr lang="en-GB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Барбек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ь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ю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классический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+2°С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Сырный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Цезарь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0°С до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+4°С- 6 мес.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Карри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Горчичный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 </a:t>
                      </a: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 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Чесночный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0°С до +</a:t>
                      </a:r>
                      <a:r>
                        <a:rPr lang="en-GB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4°С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Кисло-сладкий оригинальный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от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+2°С до +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30°С- 6 мес.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Сальса Ж/О оригинальный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от +2°С до +30°С- 6 мес.</a:t>
                      </a:r>
                    </a:p>
                  </a:txBody>
                  <a:tcPr marL="68580" marR="68580" marT="0" marB="0"/>
                </a:tc>
              </a:tr>
              <a:tr h="15359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Соус деликатесный Терияки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1000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от +2°С до +30°С- 6 мес.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95" y="5703655"/>
            <a:ext cx="1287208" cy="96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71" y="5667718"/>
            <a:ext cx="1326971" cy="99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61" y="5655864"/>
            <a:ext cx="1390402" cy="100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jZbWYrnUadh2fC.Lhj_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bCOpvFDPka5YzSYFFAQ6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Y9hAju8U6HSAP4TC.v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3h5gWS3n0qkNbbLrQpj5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FSrqqAZUiNg5HikXwrx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QmF7cFUOwKxwzSXrYr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seMAmnBEut0oQrMDdSh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FSrqqAZUiNg5HikXwrx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Lq6iqL0iPpbT7ulCjv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cp7AITDUGbFDgZCh9r6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dFSrqqAZUiNg5HikXwrx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QmF7cFUOwKxwzSXrYr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seMAmnBEut0oQrMDdSh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Lq6iqL0iPpbT7ulCjv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RjZbWYrnUadh2fC.Lhj_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bCOpvFDPka5YzSYFFAQ6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Y9hAju8U6HSAP4TC.v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3h5gWS3n0qkNbbLrQpj5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Lq6iqL0iPpbT7ulCjv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cGcBoIpY0.RgVgyZq4hg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MeYsEUfEaQ8SJ_qUA28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Qi2fzvrU6zALSO6fMQIw"/>
</p:tagLst>
</file>

<file path=ppt/theme/theme1.xml><?xml version="1.0" encoding="utf-8"?>
<a:theme xmlns:a="http://schemas.openxmlformats.org/drawingml/2006/main" name="5_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einz ketchup">
  <a:themeElements>
    <a:clrScheme name="US98Book 4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9999FF"/>
      </a:accent1>
      <a:accent2>
        <a:srgbClr val="00997C"/>
      </a:accent2>
      <a:accent3>
        <a:srgbClr val="FFFFFF"/>
      </a:accent3>
      <a:accent4>
        <a:srgbClr val="000000"/>
      </a:accent4>
      <a:accent5>
        <a:srgbClr val="CACAFF"/>
      </a:accent5>
      <a:accent6>
        <a:srgbClr val="008A70"/>
      </a:accent6>
      <a:hlink>
        <a:srgbClr val="C6A00C"/>
      </a:hlink>
      <a:folHlink>
        <a:srgbClr val="931638"/>
      </a:folHlink>
    </a:clrScheme>
    <a:fontScheme name="US98Bo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>
                <a:alpha val="50000"/>
              </a:schemeClr>
            </a:gs>
            <a:gs pos="100000">
              <a:srgbClr val="DDDDDD">
                <a:alpha val="50000"/>
              </a:srgbClr>
            </a:gs>
          </a:gsLst>
          <a:lin ang="5400000" scaled="1"/>
        </a:gradFill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0" tIns="0" rIns="45720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30000"/>
          </a:spcBef>
          <a:spcAft>
            <a:spcPct val="0"/>
          </a:spcAft>
          <a:buClr>
            <a:schemeClr val="bg1"/>
          </a:buClr>
          <a:buSzTx/>
          <a:buFont typeface="Arial" charset="0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>
                <a:alpha val="50000"/>
              </a:schemeClr>
            </a:gs>
            <a:gs pos="100000">
              <a:srgbClr val="DDDDDD">
                <a:alpha val="50000"/>
              </a:srgbClr>
            </a:gs>
          </a:gsLst>
          <a:lin ang="5400000" scaled="1"/>
        </a:gradFill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0" tIns="0" rIns="45720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30000"/>
          </a:spcBef>
          <a:spcAft>
            <a:spcPct val="0"/>
          </a:spcAft>
          <a:buClr>
            <a:schemeClr val="bg1"/>
          </a:buClr>
          <a:buSzTx/>
          <a:buFont typeface="Arial" charset="0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S98Book 1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666666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8A8A8A"/>
        </a:accent6>
        <a:hlink>
          <a:srgbClr val="CCCCCC"/>
        </a:hlink>
        <a:folHlink>
          <a:srgbClr val="E6E6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98Book 2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0051BA"/>
        </a:accent1>
        <a:accent2>
          <a:srgbClr val="00997C"/>
        </a:accent2>
        <a:accent3>
          <a:srgbClr val="FFFFFF"/>
        </a:accent3>
        <a:accent4>
          <a:srgbClr val="000000"/>
        </a:accent4>
        <a:accent5>
          <a:srgbClr val="AAB3D9"/>
        </a:accent5>
        <a:accent6>
          <a:srgbClr val="008A70"/>
        </a:accent6>
        <a:hlink>
          <a:srgbClr val="C6A00C"/>
        </a:hlink>
        <a:folHlink>
          <a:srgbClr val="9316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98Book 3">
        <a:dk1>
          <a:srgbClr val="969696"/>
        </a:dk1>
        <a:lt1>
          <a:srgbClr val="FFFFFF"/>
        </a:lt1>
        <a:dk2>
          <a:srgbClr val="00197D"/>
        </a:dk2>
        <a:lt2>
          <a:srgbClr val="FFFFFF"/>
        </a:lt2>
        <a:accent1>
          <a:srgbClr val="2257EC"/>
        </a:accent1>
        <a:accent2>
          <a:srgbClr val="008000"/>
        </a:accent2>
        <a:accent3>
          <a:srgbClr val="AAABBF"/>
        </a:accent3>
        <a:accent4>
          <a:srgbClr val="DADADA"/>
        </a:accent4>
        <a:accent5>
          <a:srgbClr val="ABB4F4"/>
        </a:accent5>
        <a:accent6>
          <a:srgbClr val="007300"/>
        </a:accent6>
        <a:hlink>
          <a:srgbClr val="907500"/>
        </a:hlink>
        <a:folHlink>
          <a:srgbClr val="92184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98Book 4">
        <a:dk1>
          <a:srgbClr val="000000"/>
        </a:dk1>
        <a:lt1>
          <a:srgbClr val="FFFFFF"/>
        </a:lt1>
        <a:dk2>
          <a:srgbClr val="000000"/>
        </a:dk2>
        <a:lt2>
          <a:srgbClr val="919191"/>
        </a:lt2>
        <a:accent1>
          <a:srgbClr val="9999FF"/>
        </a:accent1>
        <a:accent2>
          <a:srgbClr val="00997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008A70"/>
        </a:accent6>
        <a:hlink>
          <a:srgbClr val="C6A00C"/>
        </a:hlink>
        <a:folHlink>
          <a:srgbClr val="93163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2055</Words>
  <Application>Microsoft Office PowerPoint</Application>
  <PresentationFormat>Экран (4:3)</PresentationFormat>
  <Paragraphs>404</Paragraphs>
  <Slides>23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Osaka</vt:lpstr>
      <vt:lpstr>Times New Roman</vt:lpstr>
      <vt:lpstr>Verdana</vt:lpstr>
      <vt:lpstr>Wingdings</vt:lpstr>
      <vt:lpstr>5_default</vt:lpstr>
      <vt:lpstr>default</vt:lpstr>
      <vt:lpstr>Heinz ketchup</vt:lpstr>
      <vt:lpstr>think-cell Slide</vt:lpstr>
      <vt:lpstr>Хайнц Фудсервис</vt:lpstr>
      <vt:lpstr>ХАЙНЦ – самый любимый кетчуп в мире</vt:lpstr>
      <vt:lpstr>Презентация PowerPoint</vt:lpstr>
      <vt:lpstr>ХАЙНЦ в мире</vt:lpstr>
      <vt:lpstr>ХАЙНЦ – абсолютный лидер рынка соусов!</vt:lpstr>
      <vt:lpstr>Томатный кетчуп ХАЙНЦ</vt:lpstr>
      <vt:lpstr>Порционные соусы ХАЙНЦ</vt:lpstr>
      <vt:lpstr>Соусы ХАЙНЦ в балке с дозатором </vt:lpstr>
      <vt:lpstr>Презентация PowerPoint</vt:lpstr>
      <vt:lpstr>Соевый соус ХАЙНЦ</vt:lpstr>
      <vt:lpstr>Консервация ХАЙНЦ</vt:lpstr>
      <vt:lpstr>Майонез ХАЙНЦ</vt:lpstr>
      <vt:lpstr>Соусы </vt:lpstr>
      <vt:lpstr>Презентация PowerPoint</vt:lpstr>
      <vt:lpstr>ХАЙНЦ во главе стола</vt:lpstr>
      <vt:lpstr>Сашеты ХАЙНЦ – отличное решение в воздухе, на земле и на воде!</vt:lpstr>
      <vt:lpstr>ХАЙНЦ XXL – идеальный размер для Вашего бизнеса!</vt:lpstr>
      <vt:lpstr>Детское питание ХАЙНЦ</vt:lpstr>
      <vt:lpstr>Супы ХАЙНЦ</vt:lpstr>
      <vt:lpstr>Острые соусы ХАЙНЦ</vt:lpstr>
      <vt:lpstr>Преимущества ХАЙНЦ Фудсервис?</vt:lpstr>
      <vt:lpstr>Презентация PowerPoint</vt:lpstr>
      <vt:lpstr>Презентация PowerPoint</vt:lpstr>
    </vt:vector>
  </TitlesOfParts>
  <Company>H J Heinz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FOODSERVICE</dc:title>
  <dc:creator>vdyachkova</dc:creator>
  <cp:lastModifiedBy>User</cp:lastModifiedBy>
  <cp:revision>82</cp:revision>
  <dcterms:created xsi:type="dcterms:W3CDTF">2013-06-11T09:42:12Z</dcterms:created>
  <dcterms:modified xsi:type="dcterms:W3CDTF">2015-10-09T11:42:49Z</dcterms:modified>
</cp:coreProperties>
</file>